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Roboto"/>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c78a48a5f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c78a48a5f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78a48a5f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c78a48a5f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78a48a5f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c78a48a5f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78a48a5f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78a48a5f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c78a48a5f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c78a48a5f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c757cb718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c757cb718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c75834e9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c75834e9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c75834e9e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c75834e9e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757cb718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c757cb718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74830f494_0_5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c74830f494_0_5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c74830f49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c74830f49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c74830f494_0_5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c74830f494_0_5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c74830f494_0_5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c74830f494_0_5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c74830f494_0_5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c74830f494_0_5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c74830f494_0_5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c74830f494_0_5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c74830f494_0_5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c74830f494_0_5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fr" sz="1200">
                <a:solidFill>
                  <a:srgbClr val="0D0D0D"/>
                </a:solidFill>
                <a:latin typeface="Roboto"/>
                <a:ea typeface="Roboto"/>
                <a:cs typeface="Roboto"/>
                <a:sym typeface="Roboto"/>
              </a:rPr>
              <a:t>Explication :</a:t>
            </a:r>
            <a:endParaRPr sz="1200">
              <a:solidFill>
                <a:srgbClr val="0D0D0D"/>
              </a:solidFill>
              <a:latin typeface="Roboto"/>
              <a:ea typeface="Roboto"/>
              <a:cs typeface="Roboto"/>
              <a:sym typeface="Roboto"/>
            </a:endParaRPr>
          </a:p>
          <a:p>
            <a:pPr indent="-304800" lvl="0" marL="457200" rtl="0" algn="l">
              <a:lnSpc>
                <a:spcPct val="115000"/>
              </a:lnSpc>
              <a:spcBef>
                <a:spcPts val="1500"/>
              </a:spcBef>
              <a:spcAft>
                <a:spcPts val="0"/>
              </a:spcAft>
              <a:buClr>
                <a:srgbClr val="0D0D0D"/>
              </a:buClr>
              <a:buSzPts val="1200"/>
              <a:buFont typeface="Roboto"/>
              <a:buChar char="●"/>
            </a:pPr>
            <a:r>
              <a:rPr lang="fr" sz="1200">
                <a:solidFill>
                  <a:srgbClr val="0D0D0D"/>
                </a:solidFill>
                <a:latin typeface="Roboto"/>
                <a:ea typeface="Roboto"/>
                <a:cs typeface="Roboto"/>
                <a:sym typeface="Roboto"/>
              </a:rPr>
              <a:t>Dans la section HTML, vous avez une structure </a:t>
            </a:r>
            <a:r>
              <a:rPr lang="fr" sz="1050">
                <a:solidFill>
                  <a:srgbClr val="0D0D0D"/>
                </a:solidFill>
                <a:latin typeface="Courier New"/>
                <a:ea typeface="Courier New"/>
                <a:cs typeface="Courier New"/>
                <a:sym typeface="Courier New"/>
              </a:rPr>
              <a:t>&lt;div class="cart-container"&gt;</a:t>
            </a:r>
            <a:r>
              <a:rPr lang="fr" sz="1200">
                <a:solidFill>
                  <a:srgbClr val="0D0D0D"/>
                </a:solidFill>
                <a:latin typeface="Roboto"/>
                <a:ea typeface="Roboto"/>
                <a:cs typeface="Roboto"/>
                <a:sym typeface="Roboto"/>
              </a:rPr>
              <a:t> qui contient le carrousel de photos. Chaque photo est représentée par une diapositive (</a:t>
            </a:r>
            <a:r>
              <a:rPr lang="fr" sz="1050">
                <a:solidFill>
                  <a:srgbClr val="0D0D0D"/>
                </a:solidFill>
                <a:latin typeface="Courier New"/>
                <a:ea typeface="Courier New"/>
                <a:cs typeface="Courier New"/>
                <a:sym typeface="Courier New"/>
              </a:rPr>
              <a:t>&lt;div class="slide"&gt;</a:t>
            </a:r>
            <a:r>
              <a:rPr lang="fr" sz="1200">
                <a:solidFill>
                  <a:srgbClr val="0D0D0D"/>
                </a:solidFill>
                <a:latin typeface="Roboto"/>
                <a:ea typeface="Roboto"/>
                <a:cs typeface="Roboto"/>
                <a:sym typeface="Roboto"/>
              </a:rPr>
              <a:t>) contenant une image et un bouton "Ajouter au panier".</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fr" sz="1200">
                <a:solidFill>
                  <a:srgbClr val="0D0D0D"/>
                </a:solidFill>
                <a:latin typeface="Roboto"/>
                <a:ea typeface="Roboto"/>
                <a:cs typeface="Roboto"/>
                <a:sym typeface="Roboto"/>
              </a:rPr>
              <a:t>En CSS, la classe </a:t>
            </a:r>
            <a:r>
              <a:rPr lang="fr" sz="1050">
                <a:solidFill>
                  <a:srgbClr val="0D0D0D"/>
                </a:solidFill>
                <a:latin typeface="Courier New"/>
                <a:ea typeface="Courier New"/>
                <a:cs typeface="Courier New"/>
                <a:sym typeface="Courier New"/>
              </a:rPr>
              <a:t>.slideshow-container</a:t>
            </a:r>
            <a:r>
              <a:rPr lang="fr" sz="1200">
                <a:solidFill>
                  <a:srgbClr val="0D0D0D"/>
                </a:solidFill>
                <a:latin typeface="Roboto"/>
                <a:ea typeface="Roboto"/>
                <a:cs typeface="Roboto"/>
                <a:sym typeface="Roboto"/>
              </a:rPr>
              <a:t> définit le conteneur du carrousel avec une largeur maximale et une position relative. La classe </a:t>
            </a:r>
            <a:r>
              <a:rPr lang="fr" sz="1050">
                <a:solidFill>
                  <a:srgbClr val="0D0D0D"/>
                </a:solidFill>
                <a:latin typeface="Courier New"/>
                <a:ea typeface="Courier New"/>
                <a:cs typeface="Courier New"/>
                <a:sym typeface="Courier New"/>
              </a:rPr>
              <a:t>.slide</a:t>
            </a:r>
            <a:r>
              <a:rPr lang="fr" sz="1200">
                <a:solidFill>
                  <a:srgbClr val="0D0D0D"/>
                </a:solidFill>
                <a:latin typeface="Roboto"/>
                <a:ea typeface="Roboto"/>
                <a:cs typeface="Roboto"/>
                <a:sym typeface="Roboto"/>
              </a:rPr>
              <a:t> est utilisée pour cacher les diapositives par défaut, et les images ont une taille fixe définie. La classe </a:t>
            </a:r>
            <a:r>
              <a:rPr lang="fr" sz="1050">
                <a:solidFill>
                  <a:srgbClr val="0D0D0D"/>
                </a:solidFill>
                <a:latin typeface="Courier New"/>
                <a:ea typeface="Courier New"/>
                <a:cs typeface="Courier New"/>
                <a:sym typeface="Courier New"/>
              </a:rPr>
              <a:t>.addToCartButton</a:t>
            </a:r>
            <a:r>
              <a:rPr lang="fr" sz="1200">
                <a:solidFill>
                  <a:srgbClr val="0D0D0D"/>
                </a:solidFill>
                <a:latin typeface="Roboto"/>
                <a:ea typeface="Roboto"/>
                <a:cs typeface="Roboto"/>
                <a:sym typeface="Roboto"/>
              </a:rPr>
              <a:t> positionne les boutons "Ajouter au panier" de manière absolue par rapport à chaque diapositive.</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fr" sz="1200">
                <a:solidFill>
                  <a:srgbClr val="0D0D0D"/>
                </a:solidFill>
                <a:latin typeface="Roboto"/>
                <a:ea typeface="Roboto"/>
                <a:cs typeface="Roboto"/>
                <a:sym typeface="Roboto"/>
              </a:rPr>
              <a:t>En JavaScript, la variable </a:t>
            </a:r>
            <a:r>
              <a:rPr lang="fr" sz="1050">
                <a:solidFill>
                  <a:srgbClr val="0D0D0D"/>
                </a:solidFill>
                <a:latin typeface="Courier New"/>
                <a:ea typeface="Courier New"/>
                <a:cs typeface="Courier New"/>
                <a:sym typeface="Courier New"/>
              </a:rPr>
              <a:t>cartItems</a:t>
            </a:r>
            <a:r>
              <a:rPr lang="fr" sz="1200">
                <a:solidFill>
                  <a:srgbClr val="0D0D0D"/>
                </a:solidFill>
                <a:latin typeface="Roboto"/>
                <a:ea typeface="Roboto"/>
                <a:cs typeface="Roboto"/>
                <a:sym typeface="Roboto"/>
              </a:rPr>
              <a:t> contient la liste des articles du panier. La fonction </a:t>
            </a:r>
            <a:r>
              <a:rPr lang="fr" sz="1050">
                <a:solidFill>
                  <a:srgbClr val="0D0D0D"/>
                </a:solidFill>
                <a:latin typeface="Courier New"/>
                <a:ea typeface="Courier New"/>
                <a:cs typeface="Courier New"/>
                <a:sym typeface="Courier New"/>
              </a:rPr>
              <a:t>addToCart</a:t>
            </a:r>
            <a:r>
              <a:rPr lang="fr" sz="1200">
                <a:solidFill>
                  <a:srgbClr val="0D0D0D"/>
                </a:solidFill>
                <a:latin typeface="Roboto"/>
                <a:ea typeface="Roboto"/>
                <a:cs typeface="Roboto"/>
                <a:sym typeface="Roboto"/>
              </a:rPr>
              <a:t> est appelée lorsqu'un utilisateur clique sur le bouton "Ajouter au panier" pour ajouter un article au panier. D'autres fonctions JavaScript peuvent être utilisées pour gérer le panier, comme l'augmentation de la quantité d'un article, la suppression d'un article, etc.</a:t>
            </a:r>
            <a:endParaRPr sz="1200">
              <a:solidFill>
                <a:srgbClr val="0D0D0D"/>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c74830f494_0_5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c74830f494_0_5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c757cb718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c757cb718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c74830f49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c74830f49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c78a48a5f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c78a48a5f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c78a48a5f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c78a48a5f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78a48a5f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c78a48a5f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78a48a5f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78a48a5f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c78a48a5f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c78a48a5f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drive.google.com/file/d/1cXzJ8y5SYM08puOO7uM81K_xpW9Nnwtx/view" TargetMode="External"/><Relationship Id="rId4" Type="http://schemas.openxmlformats.org/officeDocument/2006/relationships/image" Target="../media/image22.jpg"/><Relationship Id="rId5" Type="http://schemas.openxmlformats.org/officeDocument/2006/relationships/image" Target="../media/image25.png"/><Relationship Id="rId6"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26.gif"/><Relationship Id="rId5"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drive.google.com/file/d/1m2AjlVBmUpFgF8ADan3Sg5HumV16Lfos/view" TargetMode="Externa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F0341"/>
        </a:solidFill>
      </p:bgPr>
    </p:bg>
    <p:spTree>
      <p:nvGrpSpPr>
        <p:cNvPr id="85" name="Shape 85"/>
        <p:cNvGrpSpPr/>
        <p:nvPr/>
      </p:nvGrpSpPr>
      <p:grpSpPr>
        <a:xfrm>
          <a:off x="0" y="0"/>
          <a:ext cx="0" cy="0"/>
          <a:chOff x="0" y="0"/>
          <a:chExt cx="0" cy="0"/>
        </a:xfrm>
      </p:grpSpPr>
      <p:sp>
        <p:nvSpPr>
          <p:cNvPr id="86" name="Google Shape;86;p13"/>
          <p:cNvSpPr txBox="1"/>
          <p:nvPr>
            <p:ph idx="1" type="subTitle"/>
          </p:nvPr>
        </p:nvSpPr>
        <p:spPr>
          <a:xfrm>
            <a:off x="1483350" y="741450"/>
            <a:ext cx="6177300" cy="594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fr">
                <a:solidFill>
                  <a:schemeClr val="lt1"/>
                </a:solidFill>
              </a:rPr>
              <a:t>Sidonie MARION &amp; Sylvain FEILLAULT</a:t>
            </a:r>
            <a:endParaRPr b="1">
              <a:solidFill>
                <a:schemeClr val="lt1"/>
              </a:solidFill>
            </a:endParaRPr>
          </a:p>
        </p:txBody>
      </p:sp>
      <p:pic>
        <p:nvPicPr>
          <p:cNvPr id="87" name="Google Shape;87;p13"/>
          <p:cNvPicPr preferRelativeResize="0"/>
          <p:nvPr/>
        </p:nvPicPr>
        <p:blipFill>
          <a:blip r:embed="rId3">
            <a:alphaModFix/>
          </a:blip>
          <a:stretch>
            <a:fillRect/>
          </a:stretch>
        </p:blipFill>
        <p:spPr>
          <a:xfrm>
            <a:off x="3201860" y="2213472"/>
            <a:ext cx="2740287" cy="1594087"/>
          </a:xfrm>
          <a:prstGeom prst="rect">
            <a:avLst/>
          </a:prstGeom>
          <a:noFill/>
          <a:ln cap="flat" cmpd="sng" w="9525">
            <a:solidFill>
              <a:schemeClr val="lt1"/>
            </a:solidFill>
            <a:prstDash val="solid"/>
            <a:round/>
            <a:headEnd len="sm" w="sm" type="none"/>
            <a:tailEnd len="sm" w="sm" type="none"/>
          </a:ln>
        </p:spPr>
      </p:pic>
      <p:sp>
        <p:nvSpPr>
          <p:cNvPr id="88" name="Google Shape;88;p13"/>
          <p:cNvSpPr txBox="1"/>
          <p:nvPr/>
        </p:nvSpPr>
        <p:spPr>
          <a:xfrm>
            <a:off x="1446900" y="4014400"/>
            <a:ext cx="6250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500">
                <a:solidFill>
                  <a:schemeClr val="lt1"/>
                </a:solidFill>
                <a:latin typeface="Lato"/>
                <a:ea typeface="Lato"/>
                <a:cs typeface="Lato"/>
                <a:sym typeface="Lato"/>
              </a:rPr>
              <a:t>CEFIM - Semaine de testing - 25 au 29 Mars 2024</a:t>
            </a:r>
            <a:endParaRPr sz="1500">
              <a:solidFill>
                <a:schemeClr val="lt1"/>
              </a:solidFill>
              <a:latin typeface="Lato"/>
              <a:ea typeface="Lato"/>
              <a:cs typeface="Lato"/>
              <a:sym typeface="Lato"/>
            </a:endParaRPr>
          </a:p>
        </p:txBody>
      </p:sp>
      <p:sp>
        <p:nvSpPr>
          <p:cNvPr id="89" name="Google Shape;89;p13"/>
          <p:cNvSpPr txBox="1"/>
          <p:nvPr/>
        </p:nvSpPr>
        <p:spPr>
          <a:xfrm>
            <a:off x="2152788" y="1591125"/>
            <a:ext cx="4838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500">
                <a:solidFill>
                  <a:schemeClr val="lt1"/>
                </a:solidFill>
                <a:latin typeface="Lato"/>
                <a:ea typeface="Lato"/>
                <a:cs typeface="Lato"/>
                <a:sym typeface="Lato"/>
              </a:rPr>
              <a:t>- </a:t>
            </a:r>
            <a:r>
              <a:rPr lang="fr" sz="1500">
                <a:solidFill>
                  <a:schemeClr val="lt1"/>
                </a:solidFill>
                <a:latin typeface="Lato"/>
                <a:ea typeface="Lato"/>
                <a:cs typeface="Lato"/>
                <a:sym typeface="Lato"/>
              </a:rPr>
              <a:t>Projet de création de site internet -</a:t>
            </a:r>
            <a:endParaRPr sz="16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4F0341"/>
                </a:solidFill>
              </a:rPr>
              <a:t>Page magasin</a:t>
            </a:r>
            <a:endParaRPr>
              <a:solidFill>
                <a:srgbClr val="4F0341"/>
              </a:solidFill>
            </a:endParaRPr>
          </a:p>
        </p:txBody>
      </p:sp>
      <p:sp>
        <p:nvSpPr>
          <p:cNvPr id="172" name="Google Shape;172;p22"/>
          <p:cNvSpPr txBox="1"/>
          <p:nvPr>
            <p:ph idx="1" type="body"/>
          </p:nvPr>
        </p:nvSpPr>
        <p:spPr>
          <a:xfrm>
            <a:off x="610075" y="1853850"/>
            <a:ext cx="6085200" cy="492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440"/>
              <a:buNone/>
            </a:pPr>
            <a:r>
              <a:rPr lang="fr" sz="1320" u="sng">
                <a:solidFill>
                  <a:srgbClr val="4F0341"/>
                </a:solidFill>
              </a:rPr>
              <a:t>Le code HTML : </a:t>
            </a:r>
            <a:endParaRPr sz="520"/>
          </a:p>
        </p:txBody>
      </p:sp>
      <p:sp>
        <p:nvSpPr>
          <p:cNvPr id="173" name="Google Shape;173;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74" name="Google Shape;174;p22"/>
          <p:cNvSpPr txBox="1"/>
          <p:nvPr/>
        </p:nvSpPr>
        <p:spPr>
          <a:xfrm>
            <a:off x="1164375" y="2804625"/>
            <a:ext cx="583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rgbClr val="4F0341"/>
                </a:solidFill>
                <a:latin typeface="Lato"/>
                <a:ea typeface="Lato"/>
                <a:cs typeface="Lato"/>
                <a:sym typeface="Lato"/>
              </a:rPr>
              <a:t>Popup Chariot vide</a:t>
            </a:r>
            <a:endParaRPr sz="1300">
              <a:solidFill>
                <a:srgbClr val="4F0341"/>
              </a:solidFill>
              <a:latin typeface="Lato"/>
              <a:ea typeface="Lato"/>
              <a:cs typeface="Lato"/>
              <a:sym typeface="Lato"/>
            </a:endParaRPr>
          </a:p>
        </p:txBody>
      </p:sp>
      <p:pic>
        <p:nvPicPr>
          <p:cNvPr id="175" name="Google Shape;175;p22"/>
          <p:cNvPicPr preferRelativeResize="0"/>
          <p:nvPr/>
        </p:nvPicPr>
        <p:blipFill>
          <a:blip r:embed="rId3">
            <a:alphaModFix/>
          </a:blip>
          <a:stretch>
            <a:fillRect/>
          </a:stretch>
        </p:blipFill>
        <p:spPr>
          <a:xfrm>
            <a:off x="3473400" y="2268413"/>
            <a:ext cx="4629150" cy="1457325"/>
          </a:xfrm>
          <a:prstGeom prst="rect">
            <a:avLst/>
          </a:prstGeom>
          <a:noFill/>
          <a:ln cap="flat" cmpd="sng" w="9525">
            <a:solidFill>
              <a:srgbClr val="4F034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4F0341"/>
                </a:solidFill>
              </a:rPr>
              <a:t>Page magasin</a:t>
            </a:r>
            <a:endParaRPr>
              <a:solidFill>
                <a:srgbClr val="4F0341"/>
              </a:solidFill>
            </a:endParaRPr>
          </a:p>
        </p:txBody>
      </p:sp>
      <p:sp>
        <p:nvSpPr>
          <p:cNvPr id="181" name="Google Shape;181;p23"/>
          <p:cNvSpPr txBox="1"/>
          <p:nvPr>
            <p:ph idx="1" type="body"/>
          </p:nvPr>
        </p:nvSpPr>
        <p:spPr>
          <a:xfrm>
            <a:off x="610075" y="1853850"/>
            <a:ext cx="6085200" cy="492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440"/>
              <a:buNone/>
            </a:pPr>
            <a:r>
              <a:rPr lang="fr" sz="1320" u="sng">
                <a:solidFill>
                  <a:srgbClr val="4F0341"/>
                </a:solidFill>
              </a:rPr>
              <a:t>Le code CSS : </a:t>
            </a:r>
            <a:endParaRPr sz="520"/>
          </a:p>
        </p:txBody>
      </p:sp>
      <p:sp>
        <p:nvSpPr>
          <p:cNvPr id="182" name="Google Shape;182;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83" name="Google Shape;183;p23"/>
          <p:cNvSpPr txBox="1"/>
          <p:nvPr/>
        </p:nvSpPr>
        <p:spPr>
          <a:xfrm>
            <a:off x="931500" y="2713500"/>
            <a:ext cx="2936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solidFill>
                  <a:srgbClr val="4F0341"/>
                </a:solidFill>
                <a:latin typeface="Lato"/>
                <a:ea typeface="Lato"/>
                <a:cs typeface="Lato"/>
                <a:sym typeface="Lato"/>
              </a:rPr>
              <a:t>Reset + Infos globales </a:t>
            </a:r>
            <a:endParaRPr sz="1300">
              <a:solidFill>
                <a:srgbClr val="4F0341"/>
              </a:solidFill>
              <a:latin typeface="Lato"/>
              <a:ea typeface="Lato"/>
              <a:cs typeface="Lato"/>
              <a:sym typeface="Lato"/>
            </a:endParaRPr>
          </a:p>
          <a:p>
            <a:pPr indent="0" lvl="0" marL="0" rtl="0" algn="ctr">
              <a:spcBef>
                <a:spcPts val="0"/>
              </a:spcBef>
              <a:spcAft>
                <a:spcPts val="0"/>
              </a:spcAft>
              <a:buNone/>
            </a:pPr>
            <a:r>
              <a:rPr lang="fr" sz="1300">
                <a:solidFill>
                  <a:srgbClr val="4F0341"/>
                </a:solidFill>
                <a:latin typeface="Lato"/>
                <a:ea typeface="Lato"/>
                <a:cs typeface="Lato"/>
                <a:sym typeface="Lato"/>
              </a:rPr>
              <a:t>(déclaration des variables)</a:t>
            </a:r>
            <a:endParaRPr sz="1300">
              <a:solidFill>
                <a:srgbClr val="4F0341"/>
              </a:solidFill>
              <a:latin typeface="Lato"/>
              <a:ea typeface="Lato"/>
              <a:cs typeface="Lato"/>
              <a:sym typeface="Lato"/>
            </a:endParaRPr>
          </a:p>
        </p:txBody>
      </p:sp>
      <p:pic>
        <p:nvPicPr>
          <p:cNvPr id="184" name="Google Shape;184;p23"/>
          <p:cNvPicPr preferRelativeResize="0"/>
          <p:nvPr/>
        </p:nvPicPr>
        <p:blipFill>
          <a:blip r:embed="rId3">
            <a:alphaModFix/>
          </a:blip>
          <a:stretch>
            <a:fillRect/>
          </a:stretch>
        </p:blipFill>
        <p:spPr>
          <a:xfrm>
            <a:off x="4947275" y="872400"/>
            <a:ext cx="3781400" cy="3926850"/>
          </a:xfrm>
          <a:prstGeom prst="rect">
            <a:avLst/>
          </a:prstGeom>
          <a:noFill/>
          <a:ln cap="flat" cmpd="sng" w="9525">
            <a:solidFill>
              <a:srgbClr val="4F034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4F0341"/>
                </a:solidFill>
              </a:rPr>
              <a:t>Page magasin</a:t>
            </a:r>
            <a:endParaRPr>
              <a:solidFill>
                <a:srgbClr val="4F0341"/>
              </a:solidFill>
            </a:endParaRPr>
          </a:p>
        </p:txBody>
      </p:sp>
      <p:sp>
        <p:nvSpPr>
          <p:cNvPr id="190" name="Google Shape;190;p24"/>
          <p:cNvSpPr txBox="1"/>
          <p:nvPr>
            <p:ph idx="1" type="body"/>
          </p:nvPr>
        </p:nvSpPr>
        <p:spPr>
          <a:xfrm>
            <a:off x="610075" y="1853850"/>
            <a:ext cx="6085200" cy="492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440"/>
              <a:buNone/>
            </a:pPr>
            <a:r>
              <a:rPr lang="fr" sz="1320" u="sng">
                <a:solidFill>
                  <a:srgbClr val="4F0341"/>
                </a:solidFill>
              </a:rPr>
              <a:t>Le code CSS : </a:t>
            </a:r>
            <a:endParaRPr sz="520"/>
          </a:p>
        </p:txBody>
      </p:sp>
      <p:sp>
        <p:nvSpPr>
          <p:cNvPr id="191" name="Google Shape;191;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92" name="Google Shape;192;p24"/>
          <p:cNvSpPr txBox="1"/>
          <p:nvPr/>
        </p:nvSpPr>
        <p:spPr>
          <a:xfrm>
            <a:off x="1164375" y="2804625"/>
            <a:ext cx="583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rgbClr val="4F0341"/>
                </a:solidFill>
                <a:latin typeface="Lato"/>
                <a:ea typeface="Lato"/>
                <a:cs typeface="Lato"/>
                <a:sym typeface="Lato"/>
              </a:rPr>
              <a:t>UN PEU de Responsive</a:t>
            </a:r>
            <a:endParaRPr sz="1300">
              <a:solidFill>
                <a:srgbClr val="4F0341"/>
              </a:solidFill>
              <a:latin typeface="Lato"/>
              <a:ea typeface="Lato"/>
              <a:cs typeface="Lato"/>
              <a:sym typeface="Lato"/>
            </a:endParaRPr>
          </a:p>
        </p:txBody>
      </p:sp>
      <p:pic>
        <p:nvPicPr>
          <p:cNvPr id="193" name="Google Shape;193;p24"/>
          <p:cNvPicPr preferRelativeResize="0"/>
          <p:nvPr/>
        </p:nvPicPr>
        <p:blipFill>
          <a:blip r:embed="rId3">
            <a:alphaModFix/>
          </a:blip>
          <a:stretch>
            <a:fillRect/>
          </a:stretch>
        </p:blipFill>
        <p:spPr>
          <a:xfrm>
            <a:off x="4283400" y="1909182"/>
            <a:ext cx="4196925" cy="2525575"/>
          </a:xfrm>
          <a:prstGeom prst="rect">
            <a:avLst/>
          </a:prstGeom>
          <a:noFill/>
          <a:ln cap="flat" cmpd="sng" w="9525">
            <a:solidFill>
              <a:srgbClr val="4F034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4F0341"/>
                </a:solidFill>
              </a:rPr>
              <a:t>Page magasin</a:t>
            </a:r>
            <a:endParaRPr>
              <a:solidFill>
                <a:srgbClr val="4F0341"/>
              </a:solidFill>
            </a:endParaRPr>
          </a:p>
        </p:txBody>
      </p:sp>
      <p:sp>
        <p:nvSpPr>
          <p:cNvPr id="199" name="Google Shape;199;p25"/>
          <p:cNvSpPr txBox="1"/>
          <p:nvPr>
            <p:ph idx="1" type="body"/>
          </p:nvPr>
        </p:nvSpPr>
        <p:spPr>
          <a:xfrm>
            <a:off x="610075" y="1853850"/>
            <a:ext cx="6085200" cy="492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440"/>
              <a:buNone/>
            </a:pPr>
            <a:r>
              <a:rPr lang="fr" sz="1320" u="sng">
                <a:solidFill>
                  <a:srgbClr val="4F0341"/>
                </a:solidFill>
              </a:rPr>
              <a:t>Le code JS : </a:t>
            </a:r>
            <a:endParaRPr sz="520"/>
          </a:p>
        </p:txBody>
      </p:sp>
      <p:sp>
        <p:nvSpPr>
          <p:cNvPr id="200" name="Google Shape;200;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01" name="Google Shape;201;p25"/>
          <p:cNvSpPr txBox="1"/>
          <p:nvPr/>
        </p:nvSpPr>
        <p:spPr>
          <a:xfrm>
            <a:off x="1164375" y="2804625"/>
            <a:ext cx="583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rgbClr val="4F0341"/>
                </a:solidFill>
                <a:latin typeface="Lato"/>
                <a:ea typeface="Lato"/>
                <a:cs typeface="Lato"/>
                <a:sym typeface="Lato"/>
              </a:rPr>
              <a:t>Gestion de la fermeture de l’aperçu</a:t>
            </a:r>
            <a:endParaRPr sz="1300">
              <a:solidFill>
                <a:srgbClr val="4F0341"/>
              </a:solidFill>
              <a:latin typeface="Lato"/>
              <a:ea typeface="Lato"/>
              <a:cs typeface="Lato"/>
              <a:sym typeface="Lato"/>
            </a:endParaRPr>
          </a:p>
        </p:txBody>
      </p:sp>
      <p:pic>
        <p:nvPicPr>
          <p:cNvPr id="202" name="Google Shape;202;p25"/>
          <p:cNvPicPr preferRelativeResize="0"/>
          <p:nvPr/>
        </p:nvPicPr>
        <p:blipFill>
          <a:blip r:embed="rId3">
            <a:alphaModFix/>
          </a:blip>
          <a:stretch>
            <a:fillRect/>
          </a:stretch>
        </p:blipFill>
        <p:spPr>
          <a:xfrm>
            <a:off x="4394775" y="901800"/>
            <a:ext cx="4343100" cy="3927124"/>
          </a:xfrm>
          <a:prstGeom prst="rect">
            <a:avLst/>
          </a:prstGeom>
          <a:noFill/>
          <a:ln cap="flat" cmpd="sng" w="9525">
            <a:solidFill>
              <a:srgbClr val="4F034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4F0341"/>
                </a:solidFill>
              </a:rPr>
              <a:t>Page magasin</a:t>
            </a:r>
            <a:endParaRPr>
              <a:solidFill>
                <a:srgbClr val="4F0341"/>
              </a:solidFill>
            </a:endParaRPr>
          </a:p>
        </p:txBody>
      </p:sp>
      <p:sp>
        <p:nvSpPr>
          <p:cNvPr id="208" name="Google Shape;208;p26"/>
          <p:cNvSpPr txBox="1"/>
          <p:nvPr>
            <p:ph idx="1" type="body"/>
          </p:nvPr>
        </p:nvSpPr>
        <p:spPr>
          <a:xfrm>
            <a:off x="610075" y="1853850"/>
            <a:ext cx="6085200" cy="492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440"/>
              <a:buNone/>
            </a:pPr>
            <a:r>
              <a:rPr lang="fr" sz="1320" u="sng">
                <a:solidFill>
                  <a:srgbClr val="4F0341"/>
                </a:solidFill>
              </a:rPr>
              <a:t>Le code JS : </a:t>
            </a:r>
            <a:endParaRPr sz="520"/>
          </a:p>
        </p:txBody>
      </p:sp>
      <p:sp>
        <p:nvSpPr>
          <p:cNvPr id="209" name="Google Shape;209;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10" name="Google Shape;210;p26"/>
          <p:cNvSpPr txBox="1"/>
          <p:nvPr/>
        </p:nvSpPr>
        <p:spPr>
          <a:xfrm>
            <a:off x="932100" y="2793900"/>
            <a:ext cx="2257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solidFill>
                  <a:srgbClr val="4F0341"/>
                </a:solidFill>
                <a:latin typeface="Lato"/>
                <a:ea typeface="Lato"/>
                <a:cs typeface="Lato"/>
                <a:sym typeface="Lato"/>
              </a:rPr>
              <a:t>Suppression d’un item (Bonus)</a:t>
            </a:r>
            <a:endParaRPr sz="1300">
              <a:solidFill>
                <a:srgbClr val="4F0341"/>
              </a:solidFill>
              <a:latin typeface="Lato"/>
              <a:ea typeface="Lato"/>
              <a:cs typeface="Lato"/>
              <a:sym typeface="Lato"/>
            </a:endParaRPr>
          </a:p>
        </p:txBody>
      </p:sp>
      <p:pic>
        <p:nvPicPr>
          <p:cNvPr id="211" name="Google Shape;211;p26"/>
          <p:cNvPicPr preferRelativeResize="0"/>
          <p:nvPr/>
        </p:nvPicPr>
        <p:blipFill>
          <a:blip r:embed="rId3">
            <a:alphaModFix/>
          </a:blip>
          <a:stretch>
            <a:fillRect/>
          </a:stretch>
        </p:blipFill>
        <p:spPr>
          <a:xfrm>
            <a:off x="3189900" y="2026350"/>
            <a:ext cx="5954100" cy="2229386"/>
          </a:xfrm>
          <a:prstGeom prst="rect">
            <a:avLst/>
          </a:prstGeom>
          <a:noFill/>
          <a:ln cap="flat" cmpd="sng" w="9525">
            <a:solidFill>
              <a:srgbClr val="4F034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4F0341"/>
                </a:solidFill>
              </a:rPr>
              <a:t>Page magasin</a:t>
            </a:r>
            <a:endParaRPr>
              <a:solidFill>
                <a:srgbClr val="4F0341"/>
              </a:solidFill>
            </a:endParaRPr>
          </a:p>
        </p:txBody>
      </p:sp>
      <p:sp>
        <p:nvSpPr>
          <p:cNvPr id="217" name="Google Shape;217;p27"/>
          <p:cNvSpPr txBox="1"/>
          <p:nvPr>
            <p:ph idx="1" type="body"/>
          </p:nvPr>
        </p:nvSpPr>
        <p:spPr>
          <a:xfrm>
            <a:off x="610075" y="1853850"/>
            <a:ext cx="6085200" cy="492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440"/>
              <a:buNone/>
            </a:pPr>
            <a:r>
              <a:rPr lang="fr" sz="1320" u="sng">
                <a:solidFill>
                  <a:srgbClr val="4F0341"/>
                </a:solidFill>
              </a:rPr>
              <a:t>Exemples de code : Affichage du montant </a:t>
            </a:r>
            <a:endParaRPr sz="520"/>
          </a:p>
        </p:txBody>
      </p:sp>
      <p:sp>
        <p:nvSpPr>
          <p:cNvPr id="218" name="Google Shape;218;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19" name="Google Shape;219;p27"/>
          <p:cNvPicPr preferRelativeResize="0"/>
          <p:nvPr/>
        </p:nvPicPr>
        <p:blipFill>
          <a:blip r:embed="rId3">
            <a:alphaModFix/>
          </a:blip>
          <a:stretch>
            <a:fillRect/>
          </a:stretch>
        </p:blipFill>
        <p:spPr>
          <a:xfrm>
            <a:off x="6227125" y="1040726"/>
            <a:ext cx="2725175" cy="3410600"/>
          </a:xfrm>
          <a:prstGeom prst="rect">
            <a:avLst/>
          </a:prstGeom>
          <a:noFill/>
          <a:ln cap="flat" cmpd="sng" w="9525">
            <a:solidFill>
              <a:srgbClr val="4F0341"/>
            </a:solidFill>
            <a:prstDash val="solid"/>
            <a:round/>
            <a:headEnd len="sm" w="sm" type="none"/>
            <a:tailEnd len="sm" w="sm" type="none"/>
          </a:ln>
        </p:spPr>
      </p:pic>
      <p:sp>
        <p:nvSpPr>
          <p:cNvPr id="220" name="Google Shape;220;p27"/>
          <p:cNvSpPr txBox="1"/>
          <p:nvPr/>
        </p:nvSpPr>
        <p:spPr>
          <a:xfrm>
            <a:off x="1116413" y="2651150"/>
            <a:ext cx="954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rgbClr val="4F0341"/>
                </a:solidFill>
                <a:latin typeface="Lato"/>
                <a:ea typeface="Lato"/>
                <a:cs typeface="Lato"/>
                <a:sym typeface="Lato"/>
              </a:rPr>
              <a:t>le HTML :</a:t>
            </a:r>
            <a:endParaRPr sz="1300">
              <a:solidFill>
                <a:srgbClr val="4F0341"/>
              </a:solidFill>
              <a:latin typeface="Lato"/>
              <a:ea typeface="Lato"/>
              <a:cs typeface="Lato"/>
              <a:sym typeface="Lato"/>
            </a:endParaRPr>
          </a:p>
        </p:txBody>
      </p:sp>
      <p:sp>
        <p:nvSpPr>
          <p:cNvPr id="221" name="Google Shape;221;p27"/>
          <p:cNvSpPr txBox="1"/>
          <p:nvPr/>
        </p:nvSpPr>
        <p:spPr>
          <a:xfrm>
            <a:off x="4096350" y="2651150"/>
            <a:ext cx="954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rgbClr val="4F0341"/>
                </a:solidFill>
                <a:latin typeface="Lato"/>
                <a:ea typeface="Lato"/>
                <a:cs typeface="Lato"/>
                <a:sym typeface="Lato"/>
              </a:rPr>
              <a:t>le CSS :</a:t>
            </a:r>
            <a:endParaRPr sz="1300">
              <a:solidFill>
                <a:srgbClr val="4F0341"/>
              </a:solidFill>
              <a:latin typeface="Lato"/>
              <a:ea typeface="Lato"/>
              <a:cs typeface="Lato"/>
              <a:sym typeface="Lato"/>
            </a:endParaRPr>
          </a:p>
        </p:txBody>
      </p:sp>
      <p:pic>
        <p:nvPicPr>
          <p:cNvPr id="222" name="Google Shape;222;p27"/>
          <p:cNvPicPr preferRelativeResize="0"/>
          <p:nvPr/>
        </p:nvPicPr>
        <p:blipFill>
          <a:blip r:embed="rId4">
            <a:alphaModFix/>
          </a:blip>
          <a:stretch>
            <a:fillRect/>
          </a:stretch>
        </p:blipFill>
        <p:spPr>
          <a:xfrm>
            <a:off x="217500" y="3047550"/>
            <a:ext cx="2752725" cy="819150"/>
          </a:xfrm>
          <a:prstGeom prst="rect">
            <a:avLst/>
          </a:prstGeom>
          <a:noFill/>
          <a:ln cap="flat" cmpd="sng" w="9525">
            <a:solidFill>
              <a:srgbClr val="4F0341"/>
            </a:solidFill>
            <a:prstDash val="solid"/>
            <a:round/>
            <a:headEnd len="sm" w="sm" type="none"/>
            <a:tailEnd len="sm" w="sm" type="none"/>
          </a:ln>
        </p:spPr>
      </p:pic>
      <p:pic>
        <p:nvPicPr>
          <p:cNvPr id="223" name="Google Shape;223;p27"/>
          <p:cNvPicPr preferRelativeResize="0"/>
          <p:nvPr/>
        </p:nvPicPr>
        <p:blipFill>
          <a:blip r:embed="rId5">
            <a:alphaModFix/>
          </a:blip>
          <a:stretch>
            <a:fillRect/>
          </a:stretch>
        </p:blipFill>
        <p:spPr>
          <a:xfrm>
            <a:off x="3398525" y="3047550"/>
            <a:ext cx="2400300" cy="1495425"/>
          </a:xfrm>
          <a:prstGeom prst="rect">
            <a:avLst/>
          </a:prstGeom>
          <a:noFill/>
          <a:ln cap="flat" cmpd="sng" w="9525">
            <a:solidFill>
              <a:srgbClr val="4F0341"/>
            </a:solidFill>
            <a:prstDash val="solid"/>
            <a:round/>
            <a:headEnd len="sm" w="sm" type="none"/>
            <a:tailEnd len="sm" w="sm" type="none"/>
          </a:ln>
        </p:spPr>
      </p:pic>
      <p:sp>
        <p:nvSpPr>
          <p:cNvPr id="224" name="Google Shape;224;p27"/>
          <p:cNvSpPr/>
          <p:nvPr/>
        </p:nvSpPr>
        <p:spPr>
          <a:xfrm>
            <a:off x="6298813" y="3553875"/>
            <a:ext cx="2581800" cy="759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4F0341"/>
                </a:solidFill>
              </a:rPr>
              <a:t>Page magasin</a:t>
            </a:r>
            <a:endParaRPr>
              <a:solidFill>
                <a:srgbClr val="4F0341"/>
              </a:solidFill>
            </a:endParaRPr>
          </a:p>
        </p:txBody>
      </p:sp>
      <p:sp>
        <p:nvSpPr>
          <p:cNvPr id="230" name="Google Shape;230;p28"/>
          <p:cNvSpPr txBox="1"/>
          <p:nvPr>
            <p:ph idx="1" type="body"/>
          </p:nvPr>
        </p:nvSpPr>
        <p:spPr>
          <a:xfrm>
            <a:off x="610075" y="1853850"/>
            <a:ext cx="6085200" cy="492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440"/>
              <a:buNone/>
            </a:pPr>
            <a:r>
              <a:rPr lang="fr" sz="1320" u="sng">
                <a:solidFill>
                  <a:srgbClr val="4F0341"/>
                </a:solidFill>
              </a:rPr>
              <a:t>Exemples de code : Affichage du montant</a:t>
            </a:r>
            <a:endParaRPr sz="520"/>
          </a:p>
        </p:txBody>
      </p:sp>
      <p:sp>
        <p:nvSpPr>
          <p:cNvPr id="231" name="Google Shape;231;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32" name="Google Shape;232;p28"/>
          <p:cNvSpPr txBox="1"/>
          <p:nvPr/>
        </p:nvSpPr>
        <p:spPr>
          <a:xfrm>
            <a:off x="1681175" y="2364600"/>
            <a:ext cx="1205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rgbClr val="4F0341"/>
                </a:solidFill>
                <a:latin typeface="Lato"/>
                <a:ea typeface="Lato"/>
                <a:cs typeface="Lato"/>
                <a:sym typeface="Lato"/>
              </a:rPr>
              <a:t>le JavaScript :</a:t>
            </a:r>
            <a:endParaRPr sz="1300">
              <a:solidFill>
                <a:srgbClr val="4F0341"/>
              </a:solidFill>
              <a:latin typeface="Lato"/>
              <a:ea typeface="Lato"/>
              <a:cs typeface="Lato"/>
              <a:sym typeface="Lato"/>
            </a:endParaRPr>
          </a:p>
        </p:txBody>
      </p:sp>
      <p:pic>
        <p:nvPicPr>
          <p:cNvPr id="233" name="Google Shape;233;p28"/>
          <p:cNvPicPr preferRelativeResize="0"/>
          <p:nvPr/>
        </p:nvPicPr>
        <p:blipFill>
          <a:blip r:embed="rId3">
            <a:alphaModFix/>
          </a:blip>
          <a:stretch>
            <a:fillRect/>
          </a:stretch>
        </p:blipFill>
        <p:spPr>
          <a:xfrm>
            <a:off x="1595625" y="2767350"/>
            <a:ext cx="5800725" cy="1676400"/>
          </a:xfrm>
          <a:prstGeom prst="rect">
            <a:avLst/>
          </a:prstGeom>
          <a:noFill/>
          <a:ln cap="flat" cmpd="sng" w="9525">
            <a:solidFill>
              <a:srgbClr val="4F034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4F0341"/>
                </a:solidFill>
              </a:rPr>
              <a:t>Page magasin</a:t>
            </a:r>
            <a:endParaRPr>
              <a:solidFill>
                <a:srgbClr val="4F0341"/>
              </a:solidFill>
            </a:endParaRPr>
          </a:p>
        </p:txBody>
      </p:sp>
      <p:sp>
        <p:nvSpPr>
          <p:cNvPr id="239" name="Google Shape;239;p29"/>
          <p:cNvSpPr txBox="1"/>
          <p:nvPr>
            <p:ph idx="1" type="body"/>
          </p:nvPr>
        </p:nvSpPr>
        <p:spPr>
          <a:xfrm>
            <a:off x="610075" y="1853850"/>
            <a:ext cx="6085200" cy="492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440"/>
              <a:buNone/>
            </a:pPr>
            <a:r>
              <a:rPr lang="fr" sz="1320" u="sng">
                <a:solidFill>
                  <a:srgbClr val="4F0341"/>
                </a:solidFill>
              </a:rPr>
              <a:t>Exemples de code : Affichage du montant</a:t>
            </a:r>
            <a:endParaRPr sz="520"/>
          </a:p>
        </p:txBody>
      </p:sp>
      <p:sp>
        <p:nvSpPr>
          <p:cNvPr id="240" name="Google Shape;240;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41" name="Google Shape;241;p29"/>
          <p:cNvSpPr txBox="1"/>
          <p:nvPr/>
        </p:nvSpPr>
        <p:spPr>
          <a:xfrm>
            <a:off x="610075" y="2346750"/>
            <a:ext cx="6999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rgbClr val="4F0341"/>
                </a:solidFill>
                <a:latin typeface="Lato"/>
                <a:ea typeface="Lato"/>
                <a:cs typeface="Lato"/>
                <a:sym typeface="Lato"/>
              </a:rPr>
              <a:t>Fonction appelée à chaque ajout/retrait d’un article ou au vidage du panier, par ex :</a:t>
            </a:r>
            <a:endParaRPr sz="1300">
              <a:solidFill>
                <a:srgbClr val="4F0341"/>
              </a:solidFill>
              <a:latin typeface="Lato"/>
              <a:ea typeface="Lato"/>
              <a:cs typeface="Lato"/>
              <a:sym typeface="Lato"/>
            </a:endParaRPr>
          </a:p>
        </p:txBody>
      </p:sp>
      <p:pic>
        <p:nvPicPr>
          <p:cNvPr id="242" name="Google Shape;242;p29"/>
          <p:cNvPicPr preferRelativeResize="0"/>
          <p:nvPr/>
        </p:nvPicPr>
        <p:blipFill>
          <a:blip r:embed="rId3">
            <a:alphaModFix/>
          </a:blip>
          <a:stretch>
            <a:fillRect/>
          </a:stretch>
        </p:blipFill>
        <p:spPr>
          <a:xfrm>
            <a:off x="1780713" y="2849350"/>
            <a:ext cx="4657725" cy="1847850"/>
          </a:xfrm>
          <a:prstGeom prst="rect">
            <a:avLst/>
          </a:prstGeom>
          <a:noFill/>
          <a:ln cap="flat" cmpd="sng" w="9525">
            <a:solidFill>
              <a:srgbClr val="4F034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4F0341"/>
                </a:solidFill>
              </a:rPr>
              <a:t>Page magasin</a:t>
            </a:r>
            <a:endParaRPr>
              <a:solidFill>
                <a:srgbClr val="4F0341"/>
              </a:solidFill>
            </a:endParaRPr>
          </a:p>
        </p:txBody>
      </p:sp>
      <p:sp>
        <p:nvSpPr>
          <p:cNvPr id="248" name="Google Shape;248;p30"/>
          <p:cNvSpPr txBox="1"/>
          <p:nvPr>
            <p:ph idx="1" type="body"/>
          </p:nvPr>
        </p:nvSpPr>
        <p:spPr>
          <a:xfrm>
            <a:off x="913475" y="217130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u="sng">
                <a:solidFill>
                  <a:srgbClr val="4F0341"/>
                </a:solidFill>
              </a:rPr>
              <a:t>Retour d’expérience :</a:t>
            </a:r>
            <a:endParaRPr u="sng">
              <a:solidFill>
                <a:srgbClr val="4F0341"/>
              </a:solidFill>
            </a:endParaRPr>
          </a:p>
          <a:p>
            <a:pPr indent="-311150" lvl="0" marL="457200" rtl="0" algn="l">
              <a:spcBef>
                <a:spcPts val="1200"/>
              </a:spcBef>
              <a:spcAft>
                <a:spcPts val="0"/>
              </a:spcAft>
              <a:buClr>
                <a:srgbClr val="4F0341"/>
              </a:buClr>
              <a:buSzPts val="1300"/>
              <a:buChar char="●"/>
            </a:pPr>
            <a:r>
              <a:rPr lang="fr">
                <a:solidFill>
                  <a:srgbClr val="4F0341"/>
                </a:solidFill>
              </a:rPr>
              <a:t>Meilleure compréhension et utilisation de </a:t>
            </a:r>
            <a:r>
              <a:rPr lang="fr">
                <a:solidFill>
                  <a:srgbClr val="4F0341"/>
                </a:solidFill>
              </a:rPr>
              <a:t>HTML 5 et CSS 3</a:t>
            </a:r>
            <a:endParaRPr>
              <a:solidFill>
                <a:srgbClr val="4F0341"/>
              </a:solidFill>
            </a:endParaRPr>
          </a:p>
          <a:p>
            <a:pPr indent="-311150" lvl="0" marL="457200" rtl="0" algn="l">
              <a:spcBef>
                <a:spcPts val="0"/>
              </a:spcBef>
              <a:spcAft>
                <a:spcPts val="0"/>
              </a:spcAft>
              <a:buClr>
                <a:srgbClr val="4F0341"/>
              </a:buClr>
              <a:buSzPts val="1300"/>
              <a:buChar char="●"/>
            </a:pPr>
            <a:r>
              <a:rPr lang="fr">
                <a:solidFill>
                  <a:srgbClr val="4F0341"/>
                </a:solidFill>
              </a:rPr>
              <a:t>Premiers essais de Responsive </a:t>
            </a:r>
            <a:endParaRPr>
              <a:solidFill>
                <a:srgbClr val="4F0341"/>
              </a:solidFill>
            </a:endParaRPr>
          </a:p>
          <a:p>
            <a:pPr indent="-311150" lvl="0" marL="457200" rtl="0" algn="l">
              <a:spcBef>
                <a:spcPts val="0"/>
              </a:spcBef>
              <a:spcAft>
                <a:spcPts val="0"/>
              </a:spcAft>
              <a:buClr>
                <a:srgbClr val="4F0341"/>
              </a:buClr>
              <a:buSzPts val="1300"/>
              <a:buChar char="●"/>
            </a:pPr>
            <a:r>
              <a:rPr lang="fr">
                <a:solidFill>
                  <a:srgbClr val="4F0341"/>
                </a:solidFill>
              </a:rPr>
              <a:t>Première réelle utilisation de JavaScript et premières galères</a:t>
            </a:r>
            <a:endParaRPr>
              <a:solidFill>
                <a:srgbClr val="4F0341"/>
              </a:solidFill>
            </a:endParaRPr>
          </a:p>
          <a:p>
            <a:pPr indent="0" lvl="0" marL="457200" rtl="0" algn="l">
              <a:spcBef>
                <a:spcPts val="1200"/>
              </a:spcBef>
              <a:spcAft>
                <a:spcPts val="0"/>
              </a:spcAft>
              <a:buNone/>
            </a:pPr>
            <a:r>
              <a:rPr lang="fr">
                <a:solidFill>
                  <a:srgbClr val="4F0341"/>
                </a:solidFill>
              </a:rPr>
              <a:t> ⇒ Gestion des émotions ++</a:t>
            </a:r>
            <a:endParaRPr>
              <a:solidFill>
                <a:srgbClr val="4F0341"/>
              </a:solidFill>
            </a:endParaRPr>
          </a:p>
          <a:p>
            <a:pPr indent="-311150" lvl="0" marL="457200" rtl="0" algn="l">
              <a:spcBef>
                <a:spcPts val="1200"/>
              </a:spcBef>
              <a:spcAft>
                <a:spcPts val="0"/>
              </a:spcAft>
              <a:buClr>
                <a:srgbClr val="4F0341"/>
              </a:buClr>
              <a:buSzPts val="1300"/>
              <a:buChar char="●"/>
            </a:pPr>
            <a:r>
              <a:rPr lang="fr">
                <a:solidFill>
                  <a:srgbClr val="4F0341"/>
                </a:solidFill>
              </a:rPr>
              <a:t>“Google est ton ami !”</a:t>
            </a:r>
            <a:endParaRPr>
              <a:solidFill>
                <a:srgbClr val="4F0341"/>
              </a:solidFill>
            </a:endParaRPr>
          </a:p>
        </p:txBody>
      </p:sp>
      <p:sp>
        <p:nvSpPr>
          <p:cNvPr id="249" name="Google Shape;249;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50" name="Google Shape;250;p30"/>
          <p:cNvPicPr preferRelativeResize="0"/>
          <p:nvPr/>
        </p:nvPicPr>
        <p:blipFill>
          <a:blip r:embed="rId3">
            <a:alphaModFix/>
          </a:blip>
          <a:stretch>
            <a:fillRect/>
          </a:stretch>
        </p:blipFill>
        <p:spPr>
          <a:xfrm>
            <a:off x="6273675" y="694350"/>
            <a:ext cx="2546275" cy="4212001"/>
          </a:xfrm>
          <a:prstGeom prst="rect">
            <a:avLst/>
          </a:prstGeom>
          <a:noFill/>
          <a:ln cap="flat" cmpd="sng" w="9525">
            <a:solidFill>
              <a:srgbClr val="4F034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4F0341"/>
                </a:solidFill>
              </a:rPr>
              <a:t>Page panier</a:t>
            </a:r>
            <a:endParaRPr>
              <a:solidFill>
                <a:srgbClr val="4F0341"/>
              </a:solidFill>
            </a:endParaRPr>
          </a:p>
        </p:txBody>
      </p:sp>
      <p:sp>
        <p:nvSpPr>
          <p:cNvPr id="256" name="Google Shape;256;p31"/>
          <p:cNvSpPr txBox="1"/>
          <p:nvPr>
            <p:ph idx="1" type="body"/>
          </p:nvPr>
        </p:nvSpPr>
        <p:spPr>
          <a:xfrm>
            <a:off x="729450" y="2035375"/>
            <a:ext cx="7688700" cy="2261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fr" u="sng">
                <a:solidFill>
                  <a:srgbClr val="4F0341"/>
                </a:solidFill>
              </a:rPr>
              <a:t>Cahier des charges :</a:t>
            </a:r>
            <a:endParaRPr u="sng">
              <a:solidFill>
                <a:srgbClr val="4F0341"/>
              </a:solidFill>
            </a:endParaRPr>
          </a:p>
          <a:p>
            <a:pPr indent="0" lvl="0" marL="0" rtl="0" algn="l">
              <a:lnSpc>
                <a:spcPct val="100000"/>
              </a:lnSpc>
              <a:spcBef>
                <a:spcPts val="0"/>
              </a:spcBef>
              <a:spcAft>
                <a:spcPts val="0"/>
              </a:spcAft>
              <a:buNone/>
            </a:pPr>
            <a:r>
              <a:t/>
            </a:r>
            <a:endParaRPr u="sng">
              <a:solidFill>
                <a:srgbClr val="4F0341"/>
              </a:solidFill>
            </a:endParaRPr>
          </a:p>
          <a:p>
            <a:pPr indent="-311150" lvl="0" marL="457200" rtl="0" algn="l">
              <a:spcBef>
                <a:spcPts val="0"/>
              </a:spcBef>
              <a:spcAft>
                <a:spcPts val="0"/>
              </a:spcAft>
              <a:buClr>
                <a:srgbClr val="4F0341"/>
              </a:buClr>
              <a:buSzPts val="1300"/>
              <a:buChar char="-"/>
            </a:pPr>
            <a:r>
              <a:rPr lang="fr">
                <a:solidFill>
                  <a:srgbClr val="4F0341"/>
                </a:solidFill>
              </a:rPr>
              <a:t>Produits affichés à l'utilisateur avec un prix et un champ pour renseigner le nombre de produits sélectionnés </a:t>
            </a:r>
            <a:r>
              <a:rPr b="1" lang="fr" sz="1400">
                <a:solidFill>
                  <a:srgbClr val="4F0341"/>
                </a:solidFill>
                <a:highlight>
                  <a:schemeClr val="lt1"/>
                </a:highlight>
                <a:latin typeface="Arial"/>
                <a:ea typeface="Arial"/>
                <a:cs typeface="Arial"/>
                <a:sym typeface="Arial"/>
              </a:rPr>
              <a:t>✓</a:t>
            </a:r>
            <a:endParaRPr>
              <a:solidFill>
                <a:srgbClr val="4F0341"/>
              </a:solidFill>
            </a:endParaRPr>
          </a:p>
          <a:p>
            <a:pPr indent="-311150" lvl="0" marL="457200" rtl="0" algn="l">
              <a:spcBef>
                <a:spcPts val="0"/>
              </a:spcBef>
              <a:spcAft>
                <a:spcPts val="0"/>
              </a:spcAft>
              <a:buClr>
                <a:srgbClr val="4F0341"/>
              </a:buClr>
              <a:buSzPts val="1300"/>
              <a:buChar char="-"/>
            </a:pPr>
            <a:r>
              <a:rPr lang="fr">
                <a:solidFill>
                  <a:srgbClr val="4F0341"/>
                </a:solidFill>
              </a:rPr>
              <a:t>Après avoir indiqué ce qu'il souhaite, l'utilisateur pourra alors cliquer sur un bouton </a:t>
            </a:r>
            <a:r>
              <a:rPr b="1" lang="fr" sz="1400">
                <a:solidFill>
                  <a:srgbClr val="4F0341"/>
                </a:solidFill>
                <a:highlight>
                  <a:schemeClr val="lt1"/>
                </a:highlight>
                <a:latin typeface="Arial"/>
                <a:ea typeface="Arial"/>
                <a:cs typeface="Arial"/>
                <a:sym typeface="Arial"/>
              </a:rPr>
              <a:t>✓</a:t>
            </a:r>
            <a:endParaRPr>
              <a:solidFill>
                <a:srgbClr val="4F0341"/>
              </a:solidFill>
            </a:endParaRPr>
          </a:p>
          <a:p>
            <a:pPr indent="-311150" lvl="0" marL="457200" rtl="0" algn="l">
              <a:spcBef>
                <a:spcPts val="0"/>
              </a:spcBef>
              <a:spcAft>
                <a:spcPts val="0"/>
              </a:spcAft>
              <a:buClr>
                <a:srgbClr val="4F0341"/>
              </a:buClr>
              <a:buSzPts val="1300"/>
              <a:buChar char="-"/>
            </a:pPr>
            <a:r>
              <a:rPr lang="fr">
                <a:solidFill>
                  <a:srgbClr val="4F0341"/>
                </a:solidFill>
              </a:rPr>
              <a:t>Calculer pour afficher le coût total de ses produits </a:t>
            </a:r>
            <a:r>
              <a:rPr b="1" lang="fr" sz="1400">
                <a:solidFill>
                  <a:srgbClr val="4F0341"/>
                </a:solidFill>
                <a:highlight>
                  <a:schemeClr val="lt1"/>
                </a:highlight>
                <a:latin typeface="Arial"/>
                <a:ea typeface="Arial"/>
                <a:cs typeface="Arial"/>
                <a:sym typeface="Arial"/>
              </a:rPr>
              <a:t>✓</a:t>
            </a:r>
            <a:endParaRPr>
              <a:solidFill>
                <a:srgbClr val="4F0341"/>
              </a:solidFill>
            </a:endParaRPr>
          </a:p>
          <a:p>
            <a:pPr indent="-311150" lvl="0" marL="457200" rtl="0" algn="l">
              <a:spcBef>
                <a:spcPts val="0"/>
              </a:spcBef>
              <a:spcAft>
                <a:spcPts val="0"/>
              </a:spcAft>
              <a:buClr>
                <a:srgbClr val="4F0341"/>
              </a:buClr>
              <a:buSzPts val="1300"/>
              <a:buChar char="-"/>
            </a:pPr>
            <a:r>
              <a:rPr lang="fr">
                <a:solidFill>
                  <a:srgbClr val="4F0341"/>
                </a:solidFill>
              </a:rPr>
              <a:t>Le style de la page est libre </a:t>
            </a:r>
            <a:r>
              <a:rPr b="1" lang="fr" sz="1400">
                <a:solidFill>
                  <a:srgbClr val="4F0341"/>
                </a:solidFill>
                <a:highlight>
                  <a:schemeClr val="lt1"/>
                </a:highlight>
                <a:latin typeface="Arial"/>
                <a:ea typeface="Arial"/>
                <a:cs typeface="Arial"/>
                <a:sym typeface="Arial"/>
              </a:rPr>
              <a:t>✓</a:t>
            </a:r>
            <a:endParaRPr b="1" sz="2600">
              <a:solidFill>
                <a:srgbClr val="4F0341"/>
              </a:solidFill>
              <a:latin typeface="Raleway"/>
              <a:ea typeface="Raleway"/>
              <a:cs typeface="Raleway"/>
              <a:sym typeface="Raleway"/>
            </a:endParaRPr>
          </a:p>
        </p:txBody>
      </p:sp>
      <p:sp>
        <p:nvSpPr>
          <p:cNvPr id="257" name="Google Shape;257;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4F0341"/>
                </a:solidFill>
                <a:highlight>
                  <a:schemeClr val="lt1"/>
                </a:highlight>
              </a:rPr>
              <a:t>Sommaire</a:t>
            </a:r>
            <a:endParaRPr>
              <a:solidFill>
                <a:srgbClr val="4F0341"/>
              </a:solidFill>
              <a:highlight>
                <a:schemeClr val="lt1"/>
              </a:highlight>
            </a:endParaRPr>
          </a:p>
        </p:txBody>
      </p:sp>
      <p:sp>
        <p:nvSpPr>
          <p:cNvPr id="95" name="Google Shape;95;p14"/>
          <p:cNvSpPr txBox="1"/>
          <p:nvPr>
            <p:ph idx="1" type="body"/>
          </p:nvPr>
        </p:nvSpPr>
        <p:spPr>
          <a:xfrm>
            <a:off x="1487150" y="1940450"/>
            <a:ext cx="5775600" cy="28653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Clr>
                <a:srgbClr val="4F0341"/>
              </a:buClr>
              <a:buSzPts val="1300"/>
              <a:buChar char="-"/>
            </a:pPr>
            <a:r>
              <a:rPr b="1" lang="fr">
                <a:solidFill>
                  <a:srgbClr val="4F0341"/>
                </a:solidFill>
              </a:rPr>
              <a:t>Général</a:t>
            </a:r>
            <a:endParaRPr b="1">
              <a:solidFill>
                <a:srgbClr val="4F0341"/>
              </a:solidFill>
            </a:endParaRPr>
          </a:p>
          <a:p>
            <a:pPr indent="-298450" lvl="1" marL="914400" rtl="0" algn="l">
              <a:spcBef>
                <a:spcPts val="0"/>
              </a:spcBef>
              <a:spcAft>
                <a:spcPts val="0"/>
              </a:spcAft>
              <a:buClr>
                <a:srgbClr val="4F0341"/>
              </a:buClr>
              <a:buSzPts val="1100"/>
              <a:buChar char="-"/>
            </a:pPr>
            <a:r>
              <a:rPr lang="fr" sz="1100">
                <a:solidFill>
                  <a:srgbClr val="4F0341"/>
                </a:solidFill>
              </a:rPr>
              <a:t>Direction artistique</a:t>
            </a:r>
            <a:endParaRPr sz="1100">
              <a:solidFill>
                <a:srgbClr val="4F0341"/>
              </a:solidFill>
            </a:endParaRPr>
          </a:p>
          <a:p>
            <a:pPr indent="-311150" lvl="0" marL="457200" rtl="0" algn="l">
              <a:spcBef>
                <a:spcPts val="0"/>
              </a:spcBef>
              <a:spcAft>
                <a:spcPts val="0"/>
              </a:spcAft>
              <a:buClr>
                <a:srgbClr val="4F0341"/>
              </a:buClr>
              <a:buSzPts val="1300"/>
              <a:buChar char="-"/>
            </a:pPr>
            <a:r>
              <a:rPr b="1" lang="fr">
                <a:solidFill>
                  <a:srgbClr val="4F0341"/>
                </a:solidFill>
              </a:rPr>
              <a:t>Page magasin</a:t>
            </a:r>
            <a:endParaRPr b="1">
              <a:solidFill>
                <a:srgbClr val="4F0341"/>
              </a:solidFill>
            </a:endParaRPr>
          </a:p>
          <a:p>
            <a:pPr indent="-298450" lvl="1" marL="914400" rtl="0" algn="l">
              <a:spcBef>
                <a:spcPts val="0"/>
              </a:spcBef>
              <a:spcAft>
                <a:spcPts val="0"/>
              </a:spcAft>
              <a:buClr>
                <a:srgbClr val="4F0341"/>
              </a:buClr>
              <a:buSzPts val="1100"/>
              <a:buChar char="-"/>
            </a:pPr>
            <a:r>
              <a:rPr lang="fr">
                <a:solidFill>
                  <a:srgbClr val="4F0341"/>
                </a:solidFill>
              </a:rPr>
              <a:t>Cahier des charges</a:t>
            </a:r>
            <a:endParaRPr>
              <a:solidFill>
                <a:srgbClr val="4F0341"/>
              </a:solidFill>
            </a:endParaRPr>
          </a:p>
          <a:p>
            <a:pPr indent="-298450" lvl="1" marL="914400" rtl="0" algn="l">
              <a:spcBef>
                <a:spcPts val="0"/>
              </a:spcBef>
              <a:spcAft>
                <a:spcPts val="0"/>
              </a:spcAft>
              <a:buClr>
                <a:srgbClr val="4F0341"/>
              </a:buClr>
              <a:buSzPts val="1100"/>
              <a:buChar char="-"/>
            </a:pPr>
            <a:r>
              <a:rPr lang="fr">
                <a:solidFill>
                  <a:srgbClr val="4F0341"/>
                </a:solidFill>
              </a:rPr>
              <a:t>Fonctionnalités</a:t>
            </a:r>
            <a:endParaRPr>
              <a:solidFill>
                <a:srgbClr val="4F0341"/>
              </a:solidFill>
            </a:endParaRPr>
          </a:p>
          <a:p>
            <a:pPr indent="-298450" lvl="1" marL="914400" rtl="0" algn="l">
              <a:spcBef>
                <a:spcPts val="0"/>
              </a:spcBef>
              <a:spcAft>
                <a:spcPts val="0"/>
              </a:spcAft>
              <a:buClr>
                <a:srgbClr val="4F0341"/>
              </a:buClr>
              <a:buSzPts val="1100"/>
              <a:buChar char="-"/>
            </a:pPr>
            <a:r>
              <a:rPr lang="fr">
                <a:solidFill>
                  <a:srgbClr val="4F0341"/>
                </a:solidFill>
              </a:rPr>
              <a:t>Partie Code</a:t>
            </a:r>
            <a:endParaRPr>
              <a:solidFill>
                <a:srgbClr val="4F0341"/>
              </a:solidFill>
            </a:endParaRPr>
          </a:p>
          <a:p>
            <a:pPr indent="-298450" lvl="1" marL="914400" rtl="0" algn="l">
              <a:spcBef>
                <a:spcPts val="0"/>
              </a:spcBef>
              <a:spcAft>
                <a:spcPts val="0"/>
              </a:spcAft>
              <a:buClr>
                <a:srgbClr val="4F0341"/>
              </a:buClr>
              <a:buSzPts val="1100"/>
              <a:buChar char="-"/>
            </a:pPr>
            <a:r>
              <a:rPr lang="fr">
                <a:solidFill>
                  <a:srgbClr val="4F0341"/>
                </a:solidFill>
              </a:rPr>
              <a:t>Exemples de code</a:t>
            </a:r>
            <a:endParaRPr>
              <a:solidFill>
                <a:srgbClr val="4F0341"/>
              </a:solidFill>
            </a:endParaRPr>
          </a:p>
          <a:p>
            <a:pPr indent="-298450" lvl="1" marL="914400" rtl="0" algn="l">
              <a:spcBef>
                <a:spcPts val="0"/>
              </a:spcBef>
              <a:spcAft>
                <a:spcPts val="0"/>
              </a:spcAft>
              <a:buClr>
                <a:srgbClr val="4F0341"/>
              </a:buClr>
              <a:buSzPts val="1100"/>
              <a:buChar char="-"/>
            </a:pPr>
            <a:r>
              <a:rPr lang="fr">
                <a:solidFill>
                  <a:srgbClr val="4F0341"/>
                </a:solidFill>
              </a:rPr>
              <a:t>Retour d’expérience</a:t>
            </a:r>
            <a:endParaRPr>
              <a:solidFill>
                <a:srgbClr val="4F0341"/>
              </a:solidFill>
            </a:endParaRPr>
          </a:p>
          <a:p>
            <a:pPr indent="-311150" lvl="0" marL="457200" rtl="0" algn="l">
              <a:spcBef>
                <a:spcPts val="0"/>
              </a:spcBef>
              <a:spcAft>
                <a:spcPts val="0"/>
              </a:spcAft>
              <a:buClr>
                <a:srgbClr val="4F0341"/>
              </a:buClr>
              <a:buSzPts val="1300"/>
              <a:buChar char="-"/>
            </a:pPr>
            <a:r>
              <a:rPr b="1" lang="fr">
                <a:solidFill>
                  <a:srgbClr val="4F0341"/>
                </a:solidFill>
              </a:rPr>
              <a:t>Page Panier</a:t>
            </a:r>
            <a:endParaRPr b="1">
              <a:solidFill>
                <a:srgbClr val="4F0341"/>
              </a:solidFill>
            </a:endParaRPr>
          </a:p>
          <a:p>
            <a:pPr indent="-298450" lvl="1" marL="914400" rtl="0" algn="l">
              <a:spcBef>
                <a:spcPts val="0"/>
              </a:spcBef>
              <a:spcAft>
                <a:spcPts val="0"/>
              </a:spcAft>
              <a:buClr>
                <a:srgbClr val="4F0341"/>
              </a:buClr>
              <a:buSzPts val="1100"/>
              <a:buChar char="-"/>
            </a:pPr>
            <a:r>
              <a:rPr lang="fr">
                <a:solidFill>
                  <a:srgbClr val="4F0341"/>
                </a:solidFill>
              </a:rPr>
              <a:t>Cahier des charges</a:t>
            </a:r>
            <a:endParaRPr>
              <a:solidFill>
                <a:srgbClr val="4F0341"/>
              </a:solidFill>
            </a:endParaRPr>
          </a:p>
          <a:p>
            <a:pPr indent="-298450" lvl="1" marL="914400" rtl="0" algn="l">
              <a:spcBef>
                <a:spcPts val="0"/>
              </a:spcBef>
              <a:spcAft>
                <a:spcPts val="0"/>
              </a:spcAft>
              <a:buClr>
                <a:srgbClr val="4F0341"/>
              </a:buClr>
              <a:buSzPts val="1100"/>
              <a:buChar char="-"/>
            </a:pPr>
            <a:r>
              <a:rPr lang="fr">
                <a:solidFill>
                  <a:srgbClr val="4F0341"/>
                </a:solidFill>
              </a:rPr>
              <a:t>F</a:t>
            </a:r>
            <a:r>
              <a:rPr lang="fr">
                <a:solidFill>
                  <a:srgbClr val="4F0341"/>
                </a:solidFill>
              </a:rPr>
              <a:t>onctionnalités</a:t>
            </a:r>
            <a:endParaRPr>
              <a:solidFill>
                <a:srgbClr val="4F0341"/>
              </a:solidFill>
            </a:endParaRPr>
          </a:p>
          <a:p>
            <a:pPr indent="-298450" lvl="1" marL="914400" rtl="0" algn="l">
              <a:spcBef>
                <a:spcPts val="0"/>
              </a:spcBef>
              <a:spcAft>
                <a:spcPts val="0"/>
              </a:spcAft>
              <a:buClr>
                <a:srgbClr val="4F0341"/>
              </a:buClr>
              <a:buSzPts val="1100"/>
              <a:buChar char="-"/>
            </a:pPr>
            <a:r>
              <a:rPr lang="fr">
                <a:solidFill>
                  <a:srgbClr val="4F0341"/>
                </a:solidFill>
              </a:rPr>
              <a:t>Partie Code / Difficultés</a:t>
            </a:r>
            <a:endParaRPr>
              <a:solidFill>
                <a:srgbClr val="4F0341"/>
              </a:solidFill>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
        <p:nvSpPr>
          <p:cNvPr id="96" name="Google Shape;96;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97" name="Google Shape;97;p14"/>
          <p:cNvPicPr preferRelativeResize="0"/>
          <p:nvPr/>
        </p:nvPicPr>
        <p:blipFill>
          <a:blip r:embed="rId3">
            <a:alphaModFix/>
          </a:blip>
          <a:stretch>
            <a:fillRect/>
          </a:stretch>
        </p:blipFill>
        <p:spPr>
          <a:xfrm>
            <a:off x="5414750" y="1853850"/>
            <a:ext cx="2907075" cy="2165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4F0341"/>
                </a:solidFill>
              </a:rPr>
              <a:t>Page panier</a:t>
            </a:r>
            <a:endParaRPr>
              <a:solidFill>
                <a:srgbClr val="4F0341"/>
              </a:solidFill>
            </a:endParaRPr>
          </a:p>
        </p:txBody>
      </p:sp>
      <p:sp>
        <p:nvSpPr>
          <p:cNvPr id="263" name="Google Shape;263;p32"/>
          <p:cNvSpPr txBox="1"/>
          <p:nvPr>
            <p:ph idx="1" type="body"/>
          </p:nvPr>
        </p:nvSpPr>
        <p:spPr>
          <a:xfrm>
            <a:off x="729325" y="2078875"/>
            <a:ext cx="3263700" cy="250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u="sng">
                <a:solidFill>
                  <a:srgbClr val="4F0341"/>
                </a:solidFill>
              </a:rPr>
              <a:t>Fonctionnalités de la page :</a:t>
            </a:r>
            <a:endParaRPr>
              <a:solidFill>
                <a:srgbClr val="4F0341"/>
              </a:solidFill>
            </a:endParaRPr>
          </a:p>
          <a:p>
            <a:pPr indent="-311150" lvl="0" marL="457200" rtl="0" algn="l">
              <a:spcBef>
                <a:spcPts val="1200"/>
              </a:spcBef>
              <a:spcAft>
                <a:spcPts val="0"/>
              </a:spcAft>
              <a:buClr>
                <a:srgbClr val="4F0341"/>
              </a:buClr>
              <a:buSzPts val="1300"/>
              <a:buChar char="-"/>
            </a:pPr>
            <a:r>
              <a:rPr lang="fr">
                <a:solidFill>
                  <a:srgbClr val="4F0341"/>
                </a:solidFill>
              </a:rPr>
              <a:t>Header </a:t>
            </a:r>
            <a:r>
              <a:rPr lang="fr">
                <a:solidFill>
                  <a:srgbClr val="4F0341"/>
                </a:solidFill>
              </a:rPr>
              <a:t>interactif</a:t>
            </a:r>
            <a:r>
              <a:rPr lang="fr">
                <a:solidFill>
                  <a:srgbClr val="4F0341"/>
                </a:solidFill>
              </a:rPr>
              <a:t> </a:t>
            </a:r>
            <a:r>
              <a:rPr lang="fr">
                <a:solidFill>
                  <a:srgbClr val="4F0341"/>
                </a:solidFill>
              </a:rPr>
              <a:t>relié</a:t>
            </a:r>
            <a:r>
              <a:rPr lang="fr">
                <a:solidFill>
                  <a:srgbClr val="4F0341"/>
                </a:solidFill>
              </a:rPr>
              <a:t> à la page magasin avec logo de la marque</a:t>
            </a:r>
            <a:endParaRPr>
              <a:solidFill>
                <a:srgbClr val="4F0341"/>
              </a:solidFill>
            </a:endParaRPr>
          </a:p>
          <a:p>
            <a:pPr indent="-311150" lvl="0" marL="457200" rtl="0" algn="l">
              <a:spcBef>
                <a:spcPts val="0"/>
              </a:spcBef>
              <a:spcAft>
                <a:spcPts val="0"/>
              </a:spcAft>
              <a:buClr>
                <a:srgbClr val="4F0341"/>
              </a:buClr>
              <a:buSzPts val="1300"/>
              <a:buChar char="-"/>
            </a:pPr>
            <a:r>
              <a:rPr lang="fr">
                <a:solidFill>
                  <a:srgbClr val="4F0341"/>
                </a:solidFill>
              </a:rPr>
              <a:t>Passage de la souris zoomant</a:t>
            </a:r>
            <a:endParaRPr>
              <a:solidFill>
                <a:srgbClr val="4F0341"/>
              </a:solidFill>
            </a:endParaRPr>
          </a:p>
          <a:p>
            <a:pPr indent="-311150" lvl="0" marL="457200" rtl="0" algn="l">
              <a:spcBef>
                <a:spcPts val="0"/>
              </a:spcBef>
              <a:spcAft>
                <a:spcPts val="0"/>
              </a:spcAft>
              <a:buClr>
                <a:srgbClr val="4F0341"/>
              </a:buClr>
              <a:buSzPts val="1300"/>
              <a:buChar char="-"/>
            </a:pPr>
            <a:r>
              <a:rPr lang="fr">
                <a:solidFill>
                  <a:srgbClr val="4F0341"/>
                </a:solidFill>
              </a:rPr>
              <a:t>Footer avec images </a:t>
            </a:r>
            <a:r>
              <a:rPr lang="fr">
                <a:solidFill>
                  <a:srgbClr val="4F0341"/>
                </a:solidFill>
              </a:rPr>
              <a:t>interactives</a:t>
            </a:r>
            <a:r>
              <a:rPr lang="fr">
                <a:solidFill>
                  <a:srgbClr val="4F0341"/>
                </a:solidFill>
              </a:rPr>
              <a:t> (</a:t>
            </a:r>
            <a:r>
              <a:rPr lang="fr">
                <a:solidFill>
                  <a:srgbClr val="4F0341"/>
                </a:solidFill>
              </a:rPr>
              <a:t>boutons</a:t>
            </a:r>
            <a:r>
              <a:rPr lang="fr">
                <a:solidFill>
                  <a:srgbClr val="4F0341"/>
                </a:solidFill>
              </a:rPr>
              <a:t> réseaux sociaux) et </a:t>
            </a:r>
            <a:r>
              <a:rPr lang="fr">
                <a:solidFill>
                  <a:srgbClr val="4F0341"/>
                </a:solidFill>
              </a:rPr>
              <a:t>coordonnées</a:t>
            </a:r>
            <a:endParaRPr>
              <a:solidFill>
                <a:srgbClr val="4F0341"/>
              </a:solidFill>
            </a:endParaRPr>
          </a:p>
        </p:txBody>
      </p:sp>
      <p:sp>
        <p:nvSpPr>
          <p:cNvPr id="264" name="Google Shape;264;p32"/>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65" name="Google Shape;265;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66" name="Google Shape;266;p32"/>
          <p:cNvPicPr preferRelativeResize="0"/>
          <p:nvPr/>
        </p:nvPicPr>
        <p:blipFill>
          <a:blip r:embed="rId3">
            <a:alphaModFix/>
          </a:blip>
          <a:stretch>
            <a:fillRect/>
          </a:stretch>
        </p:blipFill>
        <p:spPr>
          <a:xfrm>
            <a:off x="3535865" y="280562"/>
            <a:ext cx="5608134" cy="45823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4F0341"/>
                </a:solidFill>
              </a:rPr>
              <a:t>Page panier</a:t>
            </a:r>
            <a:endParaRPr>
              <a:solidFill>
                <a:srgbClr val="4F0341"/>
              </a:solidFill>
            </a:endParaRPr>
          </a:p>
        </p:txBody>
      </p:sp>
      <p:sp>
        <p:nvSpPr>
          <p:cNvPr id="272" name="Google Shape;272;p33"/>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u="sng">
                <a:solidFill>
                  <a:srgbClr val="4F0341"/>
                </a:solidFill>
              </a:rPr>
              <a:t>Fonctionnalités du panier :</a:t>
            </a:r>
            <a:endParaRPr u="sng">
              <a:solidFill>
                <a:srgbClr val="4F0341"/>
              </a:solidFill>
            </a:endParaRPr>
          </a:p>
          <a:p>
            <a:pPr indent="-311150" lvl="0" marL="457200" rtl="0" algn="l">
              <a:spcBef>
                <a:spcPts val="1200"/>
              </a:spcBef>
              <a:spcAft>
                <a:spcPts val="0"/>
              </a:spcAft>
              <a:buClr>
                <a:srgbClr val="4F0341"/>
              </a:buClr>
              <a:buSzPts val="1300"/>
              <a:buChar char="-"/>
            </a:pPr>
            <a:r>
              <a:rPr lang="fr">
                <a:solidFill>
                  <a:srgbClr val="4F0341"/>
                </a:solidFill>
              </a:rPr>
              <a:t>Boutons - et + intéractif </a:t>
            </a:r>
            <a:endParaRPr>
              <a:solidFill>
                <a:srgbClr val="4F0341"/>
              </a:solidFill>
            </a:endParaRPr>
          </a:p>
          <a:p>
            <a:pPr indent="-311150" lvl="0" marL="457200" rtl="0" algn="l">
              <a:spcBef>
                <a:spcPts val="0"/>
              </a:spcBef>
              <a:spcAft>
                <a:spcPts val="0"/>
              </a:spcAft>
              <a:buClr>
                <a:srgbClr val="4F0341"/>
              </a:buClr>
              <a:buSzPts val="1300"/>
              <a:buChar char="-"/>
            </a:pPr>
            <a:r>
              <a:rPr lang="fr">
                <a:solidFill>
                  <a:srgbClr val="4F0341"/>
                </a:solidFill>
              </a:rPr>
              <a:t>Quantités au minimum : 0</a:t>
            </a:r>
            <a:endParaRPr>
              <a:solidFill>
                <a:srgbClr val="4F0341"/>
              </a:solidFill>
            </a:endParaRPr>
          </a:p>
          <a:p>
            <a:pPr indent="-311150" lvl="0" marL="457200" rtl="0" algn="l">
              <a:spcBef>
                <a:spcPts val="0"/>
              </a:spcBef>
              <a:spcAft>
                <a:spcPts val="0"/>
              </a:spcAft>
              <a:buClr>
                <a:srgbClr val="4F0341"/>
              </a:buClr>
              <a:buSzPts val="1300"/>
              <a:buChar char="-"/>
            </a:pPr>
            <a:r>
              <a:rPr lang="fr">
                <a:solidFill>
                  <a:srgbClr val="4F0341"/>
                </a:solidFill>
              </a:rPr>
              <a:t>Bouton corbeille qui supprime l’article du panier peu importe le nombre</a:t>
            </a:r>
            <a:endParaRPr>
              <a:solidFill>
                <a:srgbClr val="4F0341"/>
              </a:solidFill>
            </a:endParaRPr>
          </a:p>
          <a:p>
            <a:pPr indent="-311150" lvl="0" marL="457200" rtl="0" algn="l">
              <a:spcBef>
                <a:spcPts val="0"/>
              </a:spcBef>
              <a:spcAft>
                <a:spcPts val="0"/>
              </a:spcAft>
              <a:buClr>
                <a:srgbClr val="4F0341"/>
              </a:buClr>
              <a:buSzPts val="1300"/>
              <a:buChar char="-"/>
            </a:pPr>
            <a:r>
              <a:rPr lang="fr">
                <a:solidFill>
                  <a:srgbClr val="4F0341"/>
                </a:solidFill>
              </a:rPr>
              <a:t>Total qui change en fonction des paires </a:t>
            </a:r>
            <a:r>
              <a:rPr lang="fr">
                <a:solidFill>
                  <a:srgbClr val="4F0341"/>
                </a:solidFill>
              </a:rPr>
              <a:t>sélectionnées</a:t>
            </a:r>
            <a:endParaRPr>
              <a:solidFill>
                <a:srgbClr val="4F0341"/>
              </a:solidFill>
            </a:endParaRPr>
          </a:p>
          <a:p>
            <a:pPr indent="-311150" lvl="0" marL="457200" rtl="0" algn="l">
              <a:spcBef>
                <a:spcPts val="0"/>
              </a:spcBef>
              <a:spcAft>
                <a:spcPts val="0"/>
              </a:spcAft>
              <a:buClr>
                <a:srgbClr val="4F0341"/>
              </a:buClr>
              <a:buSzPts val="1300"/>
              <a:buChar char="-"/>
            </a:pPr>
            <a:r>
              <a:rPr lang="fr">
                <a:solidFill>
                  <a:srgbClr val="4F0341"/>
                </a:solidFill>
              </a:rPr>
              <a:t>Bouton “Passer à la caisse” → Popup</a:t>
            </a:r>
            <a:endParaRPr>
              <a:solidFill>
                <a:srgbClr val="4F0341"/>
              </a:solidFill>
            </a:endParaRPr>
          </a:p>
        </p:txBody>
      </p:sp>
      <p:sp>
        <p:nvSpPr>
          <p:cNvPr id="273" name="Google Shape;273;p33"/>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74" name="Google Shape;274;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75" name="Google Shape;275;p33"/>
          <p:cNvPicPr preferRelativeResize="0"/>
          <p:nvPr/>
        </p:nvPicPr>
        <p:blipFill>
          <a:blip r:embed="rId3">
            <a:alphaModFix/>
          </a:blip>
          <a:stretch>
            <a:fillRect/>
          </a:stretch>
        </p:blipFill>
        <p:spPr>
          <a:xfrm>
            <a:off x="4530325" y="653225"/>
            <a:ext cx="4000875" cy="42836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4F0341"/>
                </a:solidFill>
              </a:rPr>
              <a:t>Page panier</a:t>
            </a:r>
            <a:endParaRPr>
              <a:solidFill>
                <a:srgbClr val="4F0341"/>
              </a:solidFill>
            </a:endParaRPr>
          </a:p>
        </p:txBody>
      </p:sp>
      <p:sp>
        <p:nvSpPr>
          <p:cNvPr id="281" name="Google Shape;281;p34"/>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u="sng">
                <a:solidFill>
                  <a:srgbClr val="4F0341"/>
                </a:solidFill>
              </a:rPr>
              <a:t>Fonctionnalités b</a:t>
            </a:r>
            <a:r>
              <a:rPr lang="fr" u="sng">
                <a:solidFill>
                  <a:srgbClr val="4F0341"/>
                </a:solidFill>
              </a:rPr>
              <a:t>onus :</a:t>
            </a:r>
            <a:endParaRPr u="sng">
              <a:solidFill>
                <a:srgbClr val="4F0341"/>
              </a:solidFill>
            </a:endParaRPr>
          </a:p>
          <a:p>
            <a:pPr indent="-311150" lvl="0" marL="457200" rtl="0" algn="l">
              <a:spcBef>
                <a:spcPts val="1200"/>
              </a:spcBef>
              <a:spcAft>
                <a:spcPts val="0"/>
              </a:spcAft>
              <a:buClr>
                <a:srgbClr val="4F0341"/>
              </a:buClr>
              <a:buSzPts val="1300"/>
              <a:buChar char="-"/>
            </a:pPr>
            <a:r>
              <a:rPr lang="fr">
                <a:solidFill>
                  <a:srgbClr val="4F0341"/>
                </a:solidFill>
              </a:rPr>
              <a:t>Carrousel</a:t>
            </a:r>
            <a:endParaRPr>
              <a:solidFill>
                <a:srgbClr val="4F0341"/>
              </a:solidFill>
            </a:endParaRPr>
          </a:p>
          <a:p>
            <a:pPr indent="-311150" lvl="0" marL="457200" rtl="0" algn="l">
              <a:spcBef>
                <a:spcPts val="0"/>
              </a:spcBef>
              <a:spcAft>
                <a:spcPts val="0"/>
              </a:spcAft>
              <a:buClr>
                <a:srgbClr val="4F0341"/>
              </a:buClr>
              <a:buSzPts val="1300"/>
              <a:buChar char="-"/>
            </a:pPr>
            <a:r>
              <a:rPr lang="fr">
                <a:solidFill>
                  <a:srgbClr val="4F0341"/>
                </a:solidFill>
              </a:rPr>
              <a:t>Calcul en temps réel du total</a:t>
            </a:r>
            <a:endParaRPr>
              <a:solidFill>
                <a:srgbClr val="4F0341"/>
              </a:solidFill>
            </a:endParaRPr>
          </a:p>
          <a:p>
            <a:pPr indent="-311150" lvl="0" marL="457200" rtl="0" algn="l">
              <a:spcBef>
                <a:spcPts val="0"/>
              </a:spcBef>
              <a:spcAft>
                <a:spcPts val="0"/>
              </a:spcAft>
              <a:buClr>
                <a:srgbClr val="4F0341"/>
              </a:buClr>
              <a:buSzPts val="1300"/>
              <a:buChar char="-"/>
            </a:pPr>
            <a:r>
              <a:rPr lang="fr">
                <a:solidFill>
                  <a:srgbClr val="4F0341"/>
                </a:solidFill>
              </a:rPr>
              <a:t>Bouton </a:t>
            </a:r>
            <a:r>
              <a:rPr lang="fr">
                <a:solidFill>
                  <a:srgbClr val="4F0341"/>
                </a:solidFill>
              </a:rPr>
              <a:t>suppression</a:t>
            </a:r>
            <a:r>
              <a:rPr lang="fr">
                <a:solidFill>
                  <a:srgbClr val="4F0341"/>
                </a:solidFill>
              </a:rPr>
              <a:t> de </a:t>
            </a:r>
            <a:r>
              <a:rPr lang="fr">
                <a:solidFill>
                  <a:srgbClr val="4F0341"/>
                </a:solidFill>
              </a:rPr>
              <a:t>l'article</a:t>
            </a:r>
            <a:r>
              <a:rPr lang="fr">
                <a:solidFill>
                  <a:srgbClr val="4F0341"/>
                </a:solidFill>
              </a:rPr>
              <a:t> avec confirmation</a:t>
            </a:r>
            <a:endParaRPr>
              <a:solidFill>
                <a:srgbClr val="4F0341"/>
              </a:solidFill>
            </a:endParaRPr>
          </a:p>
          <a:p>
            <a:pPr indent="-311150" lvl="0" marL="457200" rtl="0" algn="l">
              <a:spcBef>
                <a:spcPts val="0"/>
              </a:spcBef>
              <a:spcAft>
                <a:spcPts val="0"/>
              </a:spcAft>
              <a:buClr>
                <a:srgbClr val="4F0341"/>
              </a:buClr>
              <a:buSzPts val="1300"/>
              <a:buChar char="-"/>
            </a:pPr>
            <a:r>
              <a:rPr lang="fr">
                <a:solidFill>
                  <a:srgbClr val="4F0341"/>
                </a:solidFill>
              </a:rPr>
              <a:t>Popup pour payer</a:t>
            </a:r>
            <a:endParaRPr>
              <a:solidFill>
                <a:srgbClr val="4F0341"/>
              </a:solidFill>
            </a:endParaRPr>
          </a:p>
          <a:p>
            <a:pPr indent="-311150" lvl="0" marL="457200" rtl="0" algn="l">
              <a:spcBef>
                <a:spcPts val="0"/>
              </a:spcBef>
              <a:spcAft>
                <a:spcPts val="0"/>
              </a:spcAft>
              <a:buClr>
                <a:srgbClr val="4F0341"/>
              </a:buClr>
              <a:buSzPts val="1300"/>
              <a:buChar char="-"/>
            </a:pPr>
            <a:r>
              <a:rPr lang="fr">
                <a:solidFill>
                  <a:srgbClr val="4F0341"/>
                </a:solidFill>
              </a:rPr>
              <a:t>Popup pour supprimer un article du panier</a:t>
            </a:r>
            <a:endParaRPr>
              <a:solidFill>
                <a:srgbClr val="4F0341"/>
              </a:solidFill>
            </a:endParaRPr>
          </a:p>
        </p:txBody>
      </p:sp>
      <p:sp>
        <p:nvSpPr>
          <p:cNvPr id="282" name="Google Shape;282;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83" name="Google Shape;283;p34" title="caroussel.mp4">
            <a:hlinkClick r:id="rId3"/>
          </p:cNvPr>
          <p:cNvPicPr preferRelativeResize="0"/>
          <p:nvPr/>
        </p:nvPicPr>
        <p:blipFill>
          <a:blip r:embed="rId4">
            <a:alphaModFix/>
          </a:blip>
          <a:stretch>
            <a:fillRect/>
          </a:stretch>
        </p:blipFill>
        <p:spPr>
          <a:xfrm>
            <a:off x="4329946" y="1853850"/>
            <a:ext cx="4509253" cy="2610600"/>
          </a:xfrm>
          <a:prstGeom prst="rect">
            <a:avLst/>
          </a:prstGeom>
          <a:noFill/>
          <a:ln>
            <a:noFill/>
          </a:ln>
        </p:spPr>
      </p:pic>
      <p:pic>
        <p:nvPicPr>
          <p:cNvPr id="284" name="Google Shape;284;p34"/>
          <p:cNvPicPr preferRelativeResize="0"/>
          <p:nvPr/>
        </p:nvPicPr>
        <p:blipFill>
          <a:blip r:embed="rId5">
            <a:alphaModFix/>
          </a:blip>
          <a:stretch>
            <a:fillRect/>
          </a:stretch>
        </p:blipFill>
        <p:spPr>
          <a:xfrm>
            <a:off x="2981699" y="291999"/>
            <a:ext cx="2920175" cy="1259775"/>
          </a:xfrm>
          <a:prstGeom prst="rect">
            <a:avLst/>
          </a:prstGeom>
          <a:noFill/>
          <a:ln>
            <a:noFill/>
          </a:ln>
        </p:spPr>
      </p:pic>
      <p:pic>
        <p:nvPicPr>
          <p:cNvPr id="285" name="Google Shape;285;p34"/>
          <p:cNvPicPr preferRelativeResize="0"/>
          <p:nvPr/>
        </p:nvPicPr>
        <p:blipFill>
          <a:blip r:embed="rId6">
            <a:alphaModFix/>
          </a:blip>
          <a:stretch>
            <a:fillRect/>
          </a:stretch>
        </p:blipFill>
        <p:spPr>
          <a:xfrm>
            <a:off x="0" y="3961550"/>
            <a:ext cx="3639300" cy="1181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4F0341"/>
                </a:solidFill>
              </a:rPr>
              <a:t>Page panier</a:t>
            </a:r>
            <a:endParaRPr>
              <a:solidFill>
                <a:srgbClr val="4F0341"/>
              </a:solidFill>
            </a:endParaRPr>
          </a:p>
        </p:txBody>
      </p:sp>
      <p:sp>
        <p:nvSpPr>
          <p:cNvPr id="291" name="Google Shape;291;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fr" u="sng">
                <a:solidFill>
                  <a:srgbClr val="4F0341"/>
                </a:solidFill>
              </a:rPr>
              <a:t>Difficultées rencontrées</a:t>
            </a:r>
            <a:endParaRPr u="sng">
              <a:solidFill>
                <a:srgbClr val="4F0341"/>
              </a:solidFill>
            </a:endParaRPr>
          </a:p>
          <a:p>
            <a:pPr indent="-311150" lvl="0" marL="457200" rtl="0" algn="l">
              <a:spcBef>
                <a:spcPts val="0"/>
              </a:spcBef>
              <a:spcAft>
                <a:spcPts val="0"/>
              </a:spcAft>
              <a:buClr>
                <a:srgbClr val="4F0341"/>
              </a:buClr>
              <a:buSzPts val="1300"/>
              <a:buChar char="-"/>
            </a:pPr>
            <a:r>
              <a:rPr lang="fr">
                <a:solidFill>
                  <a:srgbClr val="4F0341"/>
                </a:solidFill>
              </a:rPr>
              <a:t>Ajouts de fonctionnalités bonus</a:t>
            </a:r>
            <a:endParaRPr>
              <a:solidFill>
                <a:srgbClr val="4F0341"/>
              </a:solidFill>
            </a:endParaRPr>
          </a:p>
          <a:p>
            <a:pPr indent="-298450" lvl="1" marL="914400" rtl="0" algn="l">
              <a:spcBef>
                <a:spcPts val="0"/>
              </a:spcBef>
              <a:spcAft>
                <a:spcPts val="0"/>
              </a:spcAft>
              <a:buClr>
                <a:srgbClr val="4F0341"/>
              </a:buClr>
              <a:buSzPts val="1100"/>
              <a:buChar char="-"/>
            </a:pPr>
            <a:r>
              <a:rPr lang="fr">
                <a:solidFill>
                  <a:srgbClr val="4F0341"/>
                </a:solidFill>
              </a:rPr>
              <a:t>Bouton vider le panier</a:t>
            </a:r>
            <a:endParaRPr>
              <a:solidFill>
                <a:srgbClr val="4F0341"/>
              </a:solidFill>
            </a:endParaRPr>
          </a:p>
          <a:p>
            <a:pPr indent="-298450" lvl="1" marL="914400" rtl="0" algn="l">
              <a:spcBef>
                <a:spcPts val="0"/>
              </a:spcBef>
              <a:spcAft>
                <a:spcPts val="0"/>
              </a:spcAft>
              <a:buClr>
                <a:srgbClr val="4F0341"/>
              </a:buClr>
              <a:buSzPts val="1100"/>
              <a:buChar char="-"/>
            </a:pPr>
            <a:r>
              <a:rPr lang="fr">
                <a:solidFill>
                  <a:srgbClr val="4F0341"/>
                </a:solidFill>
              </a:rPr>
              <a:t>Bouton ajouter au panier directement sur le </a:t>
            </a:r>
            <a:r>
              <a:rPr lang="fr">
                <a:solidFill>
                  <a:srgbClr val="4F0341"/>
                </a:solidFill>
              </a:rPr>
              <a:t>carrousel</a:t>
            </a:r>
            <a:endParaRPr>
              <a:solidFill>
                <a:srgbClr val="4F0341"/>
              </a:solidFill>
            </a:endParaRPr>
          </a:p>
        </p:txBody>
      </p:sp>
      <p:sp>
        <p:nvSpPr>
          <p:cNvPr id="292" name="Google Shape;292;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ph type="title"/>
          </p:nvPr>
        </p:nvSpPr>
        <p:spPr>
          <a:xfrm>
            <a:off x="729450" y="1318650"/>
            <a:ext cx="2491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Page panier</a:t>
            </a:r>
            <a:endParaRPr/>
          </a:p>
        </p:txBody>
      </p:sp>
      <p:sp>
        <p:nvSpPr>
          <p:cNvPr id="298" name="Google Shape;298;p36"/>
          <p:cNvSpPr txBox="1"/>
          <p:nvPr>
            <p:ph idx="1" type="body"/>
          </p:nvPr>
        </p:nvSpPr>
        <p:spPr>
          <a:xfrm>
            <a:off x="729450" y="2078875"/>
            <a:ext cx="24915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u="sng">
                <a:solidFill>
                  <a:srgbClr val="4F0341"/>
                </a:solidFill>
              </a:rPr>
              <a:t>Passons au code…</a:t>
            </a:r>
            <a:endParaRPr u="sng">
              <a:solidFill>
                <a:srgbClr val="4F0341"/>
              </a:solidFill>
            </a:endParaRPr>
          </a:p>
          <a:p>
            <a:pPr indent="0" lvl="0" marL="0" rtl="0" algn="l">
              <a:spcBef>
                <a:spcPts val="1200"/>
              </a:spcBef>
              <a:spcAft>
                <a:spcPts val="1200"/>
              </a:spcAft>
              <a:buNone/>
            </a:pPr>
            <a:r>
              <a:t/>
            </a:r>
            <a:endParaRPr u="sng">
              <a:solidFill>
                <a:srgbClr val="4F0341"/>
              </a:solidFill>
            </a:endParaRPr>
          </a:p>
        </p:txBody>
      </p:sp>
      <p:sp>
        <p:nvSpPr>
          <p:cNvPr id="299" name="Google Shape;299;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00" name="Google Shape;300;p36"/>
          <p:cNvPicPr preferRelativeResize="0"/>
          <p:nvPr/>
        </p:nvPicPr>
        <p:blipFill>
          <a:blip r:embed="rId3">
            <a:alphaModFix/>
          </a:blip>
          <a:stretch>
            <a:fillRect/>
          </a:stretch>
        </p:blipFill>
        <p:spPr>
          <a:xfrm>
            <a:off x="6113292" y="170075"/>
            <a:ext cx="2745965" cy="5143500"/>
          </a:xfrm>
          <a:prstGeom prst="rect">
            <a:avLst/>
          </a:prstGeom>
          <a:noFill/>
          <a:ln>
            <a:noFill/>
          </a:ln>
        </p:spPr>
      </p:pic>
      <p:pic>
        <p:nvPicPr>
          <p:cNvPr id="301" name="Google Shape;301;p36"/>
          <p:cNvPicPr preferRelativeResize="0"/>
          <p:nvPr/>
        </p:nvPicPr>
        <p:blipFill>
          <a:blip r:embed="rId4">
            <a:alphaModFix/>
          </a:blip>
          <a:stretch>
            <a:fillRect/>
          </a:stretch>
        </p:blipFill>
        <p:spPr>
          <a:xfrm>
            <a:off x="2666225" y="10625"/>
            <a:ext cx="1000499" cy="1083005"/>
          </a:xfrm>
          <a:prstGeom prst="rect">
            <a:avLst/>
          </a:prstGeom>
          <a:noFill/>
          <a:ln>
            <a:noFill/>
          </a:ln>
        </p:spPr>
      </p:pic>
      <p:cxnSp>
        <p:nvCxnSpPr>
          <p:cNvPr id="302" name="Google Shape;302;p36"/>
          <p:cNvCxnSpPr/>
          <p:nvPr/>
        </p:nvCxnSpPr>
        <p:spPr>
          <a:xfrm flipH="1" rot="10800000">
            <a:off x="5036950" y="254575"/>
            <a:ext cx="1000500" cy="239100"/>
          </a:xfrm>
          <a:prstGeom prst="straightConnector1">
            <a:avLst/>
          </a:prstGeom>
          <a:noFill/>
          <a:ln cap="flat" cmpd="sng" w="9525">
            <a:solidFill>
              <a:schemeClr val="dk2"/>
            </a:solidFill>
            <a:prstDash val="solid"/>
            <a:round/>
            <a:headEnd len="med" w="med" type="none"/>
            <a:tailEnd len="med" w="med" type="triangle"/>
          </a:ln>
        </p:spPr>
      </p:cxnSp>
      <p:sp>
        <p:nvSpPr>
          <p:cNvPr id="303" name="Google Shape;303;p36"/>
          <p:cNvSpPr txBox="1"/>
          <p:nvPr/>
        </p:nvSpPr>
        <p:spPr>
          <a:xfrm>
            <a:off x="3916825" y="330575"/>
            <a:ext cx="11745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accent1"/>
                </a:solidFill>
                <a:latin typeface="Lato"/>
                <a:ea typeface="Lato"/>
                <a:cs typeface="Lato"/>
                <a:sym typeface="Lato"/>
              </a:rPr>
              <a:t>tableau en JS</a:t>
            </a:r>
            <a:endParaRPr sz="1300">
              <a:solidFill>
                <a:schemeClr val="accent1"/>
              </a:solidFill>
              <a:latin typeface="Lato"/>
              <a:ea typeface="Lato"/>
              <a:cs typeface="Lato"/>
              <a:sym typeface="Lato"/>
            </a:endParaRPr>
          </a:p>
        </p:txBody>
      </p:sp>
      <p:cxnSp>
        <p:nvCxnSpPr>
          <p:cNvPr id="304" name="Google Shape;304;p36"/>
          <p:cNvCxnSpPr/>
          <p:nvPr/>
        </p:nvCxnSpPr>
        <p:spPr>
          <a:xfrm flipH="1" rot="10800000">
            <a:off x="5341425" y="635075"/>
            <a:ext cx="1033200" cy="239100"/>
          </a:xfrm>
          <a:prstGeom prst="straightConnector1">
            <a:avLst/>
          </a:prstGeom>
          <a:noFill/>
          <a:ln cap="flat" cmpd="sng" w="9525">
            <a:solidFill>
              <a:schemeClr val="dk2"/>
            </a:solidFill>
            <a:prstDash val="solid"/>
            <a:round/>
            <a:headEnd len="med" w="med" type="none"/>
            <a:tailEnd len="med" w="med" type="triangle"/>
          </a:ln>
        </p:spPr>
      </p:cxnSp>
      <p:sp>
        <p:nvSpPr>
          <p:cNvPr id="305" name="Google Shape;305;p36"/>
          <p:cNvSpPr txBox="1"/>
          <p:nvPr/>
        </p:nvSpPr>
        <p:spPr>
          <a:xfrm>
            <a:off x="3734975" y="874175"/>
            <a:ext cx="19545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accent1"/>
                </a:solidFill>
                <a:latin typeface="Lato"/>
                <a:ea typeface="Lato"/>
                <a:cs typeface="Lato"/>
                <a:sym typeface="Lato"/>
              </a:rPr>
              <a:t>propriété qui contient le nom de l’article</a:t>
            </a:r>
            <a:endParaRPr sz="1300">
              <a:solidFill>
                <a:schemeClr val="accent1"/>
              </a:solidFill>
              <a:latin typeface="Lato"/>
              <a:ea typeface="Lato"/>
              <a:cs typeface="Lato"/>
              <a:sym typeface="Lato"/>
            </a:endParaRPr>
          </a:p>
        </p:txBody>
      </p:sp>
      <p:cxnSp>
        <p:nvCxnSpPr>
          <p:cNvPr id="306" name="Google Shape;306;p36"/>
          <p:cNvCxnSpPr/>
          <p:nvPr/>
        </p:nvCxnSpPr>
        <p:spPr>
          <a:xfrm flipH="1" rot="10800000">
            <a:off x="5113050" y="2078975"/>
            <a:ext cx="1310400" cy="404700"/>
          </a:xfrm>
          <a:prstGeom prst="straightConnector1">
            <a:avLst/>
          </a:prstGeom>
          <a:noFill/>
          <a:ln cap="flat" cmpd="sng" w="9525">
            <a:solidFill>
              <a:schemeClr val="dk2"/>
            </a:solidFill>
            <a:prstDash val="solid"/>
            <a:round/>
            <a:headEnd len="med" w="med" type="none"/>
            <a:tailEnd len="med" w="med" type="triangle"/>
          </a:ln>
        </p:spPr>
      </p:cxnSp>
      <p:sp>
        <p:nvSpPr>
          <p:cNvPr id="307" name="Google Shape;307;p36"/>
          <p:cNvSpPr txBox="1"/>
          <p:nvPr/>
        </p:nvSpPr>
        <p:spPr>
          <a:xfrm>
            <a:off x="3776975" y="2483675"/>
            <a:ext cx="1870500" cy="6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accent1"/>
                </a:solidFill>
                <a:latin typeface="Lato"/>
                <a:ea typeface="Lato"/>
                <a:cs typeface="Lato"/>
                <a:sym typeface="Lato"/>
              </a:rPr>
              <a:t>propriété qui contient le prix de l’article</a:t>
            </a:r>
            <a:endParaRPr sz="1300">
              <a:solidFill>
                <a:schemeClr val="accent1"/>
              </a:solidFill>
              <a:latin typeface="Lato"/>
              <a:ea typeface="Lato"/>
              <a:cs typeface="Lato"/>
              <a:sym typeface="Lato"/>
            </a:endParaRPr>
          </a:p>
        </p:txBody>
      </p:sp>
      <p:cxnSp>
        <p:nvCxnSpPr>
          <p:cNvPr id="308" name="Google Shape;308;p36"/>
          <p:cNvCxnSpPr/>
          <p:nvPr/>
        </p:nvCxnSpPr>
        <p:spPr>
          <a:xfrm flipH="1" rot="10800000">
            <a:off x="5297925" y="3451450"/>
            <a:ext cx="1087500" cy="174000"/>
          </a:xfrm>
          <a:prstGeom prst="straightConnector1">
            <a:avLst/>
          </a:prstGeom>
          <a:noFill/>
          <a:ln cap="flat" cmpd="sng" w="9525">
            <a:solidFill>
              <a:schemeClr val="dk2"/>
            </a:solidFill>
            <a:prstDash val="solid"/>
            <a:round/>
            <a:headEnd len="med" w="med" type="none"/>
            <a:tailEnd len="med" w="med" type="triangle"/>
          </a:ln>
        </p:spPr>
      </p:cxnSp>
      <p:sp>
        <p:nvSpPr>
          <p:cNvPr id="309" name="Google Shape;309;p36"/>
          <p:cNvSpPr txBox="1"/>
          <p:nvPr/>
        </p:nvSpPr>
        <p:spPr>
          <a:xfrm>
            <a:off x="4145425" y="3451450"/>
            <a:ext cx="17289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accent1"/>
                </a:solidFill>
                <a:latin typeface="Lato"/>
                <a:ea typeface="Lato"/>
                <a:cs typeface="Lato"/>
                <a:sym typeface="Lato"/>
              </a:rPr>
              <a:t>propriété qui contient la quantité d’article</a:t>
            </a:r>
            <a:endParaRPr sz="1300">
              <a:solidFill>
                <a:schemeClr val="accent1"/>
              </a:solidFill>
              <a:latin typeface="Lato"/>
              <a:ea typeface="Lato"/>
              <a:cs typeface="Lato"/>
              <a:sym typeface="Lato"/>
            </a:endParaRPr>
          </a:p>
        </p:txBody>
      </p:sp>
      <p:cxnSp>
        <p:nvCxnSpPr>
          <p:cNvPr id="310" name="Google Shape;310;p36"/>
          <p:cNvCxnSpPr/>
          <p:nvPr/>
        </p:nvCxnSpPr>
        <p:spPr>
          <a:xfrm flipH="1" rot="10800000">
            <a:off x="5297925" y="4778125"/>
            <a:ext cx="957000" cy="43500"/>
          </a:xfrm>
          <a:prstGeom prst="straightConnector1">
            <a:avLst/>
          </a:prstGeom>
          <a:noFill/>
          <a:ln cap="flat" cmpd="sng" w="9525">
            <a:solidFill>
              <a:schemeClr val="dk2"/>
            </a:solidFill>
            <a:prstDash val="solid"/>
            <a:round/>
            <a:headEnd len="med" w="med" type="none"/>
            <a:tailEnd len="med" w="med" type="triangle"/>
          </a:ln>
        </p:spPr>
      </p:cxnSp>
      <p:sp>
        <p:nvSpPr>
          <p:cNvPr id="311" name="Google Shape;311;p36"/>
          <p:cNvSpPr txBox="1"/>
          <p:nvPr/>
        </p:nvSpPr>
        <p:spPr>
          <a:xfrm>
            <a:off x="3690625" y="4462725"/>
            <a:ext cx="2183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accent1"/>
                </a:solidFill>
                <a:latin typeface="Lato"/>
                <a:ea typeface="Lato"/>
                <a:cs typeface="Lato"/>
                <a:sym typeface="Lato"/>
              </a:rPr>
              <a:t>propriété qui contient le chemin de l’image</a:t>
            </a:r>
            <a:endParaRPr sz="1300">
              <a:solidFill>
                <a:schemeClr val="accent1"/>
              </a:solidFill>
              <a:latin typeface="Lato"/>
              <a:ea typeface="Lato"/>
              <a:cs typeface="Lato"/>
              <a:sym typeface="Lato"/>
            </a:endParaRPr>
          </a:p>
        </p:txBody>
      </p:sp>
      <p:sp>
        <p:nvSpPr>
          <p:cNvPr id="312" name="Google Shape;312;p36"/>
          <p:cNvSpPr/>
          <p:nvPr/>
        </p:nvSpPr>
        <p:spPr>
          <a:xfrm>
            <a:off x="6537575" y="167675"/>
            <a:ext cx="794100" cy="239100"/>
          </a:xfrm>
          <a:prstGeom prst="flowChartAlternate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3" name="Google Shape;313;p36"/>
          <p:cNvSpPr/>
          <p:nvPr/>
        </p:nvSpPr>
        <p:spPr>
          <a:xfrm>
            <a:off x="6466950" y="558925"/>
            <a:ext cx="396900" cy="174000"/>
          </a:xfrm>
          <a:prstGeom prst="flowChartAlternate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4" name="Google Shape;314;p36"/>
          <p:cNvSpPr/>
          <p:nvPr/>
        </p:nvSpPr>
        <p:spPr>
          <a:xfrm>
            <a:off x="6466950" y="1948475"/>
            <a:ext cx="462000" cy="174000"/>
          </a:xfrm>
          <a:prstGeom prst="flowChartAlternate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5" name="Google Shape;315;p36"/>
          <p:cNvSpPr/>
          <p:nvPr/>
        </p:nvSpPr>
        <p:spPr>
          <a:xfrm>
            <a:off x="6537575" y="3294525"/>
            <a:ext cx="619800" cy="239100"/>
          </a:xfrm>
          <a:prstGeom prst="flowChartAlternate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6" name="Google Shape;316;p36"/>
          <p:cNvSpPr/>
          <p:nvPr/>
        </p:nvSpPr>
        <p:spPr>
          <a:xfrm>
            <a:off x="6466950" y="4680325"/>
            <a:ext cx="462000" cy="239100"/>
          </a:xfrm>
          <a:prstGeom prst="flowChartAlternate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317" name="Google Shape;317;p36"/>
          <p:cNvPicPr preferRelativeResize="0"/>
          <p:nvPr/>
        </p:nvPicPr>
        <p:blipFill>
          <a:blip r:embed="rId5">
            <a:alphaModFix/>
          </a:blip>
          <a:stretch>
            <a:fillRect/>
          </a:stretch>
        </p:blipFill>
        <p:spPr>
          <a:xfrm>
            <a:off x="272000" y="3964000"/>
            <a:ext cx="1806358" cy="498725"/>
          </a:xfrm>
          <a:prstGeom prst="rect">
            <a:avLst/>
          </a:prstGeom>
          <a:noFill/>
          <a:ln>
            <a:noFill/>
          </a:ln>
        </p:spPr>
      </p:pic>
      <p:pic>
        <p:nvPicPr>
          <p:cNvPr id="318" name="Google Shape;318;p36"/>
          <p:cNvPicPr preferRelativeResize="0"/>
          <p:nvPr/>
        </p:nvPicPr>
        <p:blipFill>
          <a:blip r:embed="rId6">
            <a:alphaModFix/>
          </a:blip>
          <a:stretch>
            <a:fillRect/>
          </a:stretch>
        </p:blipFill>
        <p:spPr>
          <a:xfrm>
            <a:off x="729450" y="3399650"/>
            <a:ext cx="461998" cy="4619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24" name="Google Shape;324;p37"/>
          <p:cNvPicPr preferRelativeResize="0"/>
          <p:nvPr/>
        </p:nvPicPr>
        <p:blipFill>
          <a:blip r:embed="rId3">
            <a:alphaModFix/>
          </a:blip>
          <a:stretch>
            <a:fillRect/>
          </a:stretch>
        </p:blipFill>
        <p:spPr>
          <a:xfrm>
            <a:off x="0" y="1151"/>
            <a:ext cx="9148088"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4F0341"/>
                </a:solidFill>
              </a:rPr>
              <a:t>Général</a:t>
            </a:r>
            <a:endParaRPr>
              <a:solidFill>
                <a:srgbClr val="4F0341"/>
              </a:solidFill>
            </a:endParaRPr>
          </a:p>
        </p:txBody>
      </p:sp>
      <p:sp>
        <p:nvSpPr>
          <p:cNvPr id="103" name="Google Shape;103;p15"/>
          <p:cNvSpPr txBox="1"/>
          <p:nvPr>
            <p:ph idx="1" type="body"/>
          </p:nvPr>
        </p:nvSpPr>
        <p:spPr>
          <a:xfrm>
            <a:off x="727650" y="2068050"/>
            <a:ext cx="5820900" cy="585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fr" sz="1400" u="sng">
                <a:solidFill>
                  <a:srgbClr val="4F0341"/>
                </a:solidFill>
              </a:rPr>
              <a:t>Direction artistique :</a:t>
            </a:r>
            <a:endParaRPr sz="1400" u="sng">
              <a:solidFill>
                <a:srgbClr val="4F0341"/>
              </a:solidFill>
            </a:endParaRPr>
          </a:p>
          <a:p>
            <a:pPr indent="0" lvl="0" marL="0" rtl="0" algn="l">
              <a:lnSpc>
                <a:spcPct val="105000"/>
              </a:lnSpc>
              <a:spcBef>
                <a:spcPts val="1200"/>
              </a:spcBef>
              <a:spcAft>
                <a:spcPts val="1200"/>
              </a:spcAft>
              <a:buSzPts val="605"/>
              <a:buNone/>
            </a:pPr>
            <a:r>
              <a:t/>
            </a:r>
            <a:endParaRPr sz="825">
              <a:solidFill>
                <a:srgbClr val="4F0341"/>
              </a:solidFill>
              <a:highlight>
                <a:srgbClr val="FFFFFF"/>
              </a:highlight>
              <a:latin typeface="Arial"/>
              <a:ea typeface="Arial"/>
              <a:cs typeface="Arial"/>
              <a:sym typeface="Arial"/>
            </a:endParaRPr>
          </a:p>
        </p:txBody>
      </p:sp>
      <p:sp>
        <p:nvSpPr>
          <p:cNvPr id="104" name="Google Shape;104;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05" name="Google Shape;105;p15"/>
          <p:cNvPicPr preferRelativeResize="0"/>
          <p:nvPr/>
        </p:nvPicPr>
        <p:blipFill>
          <a:blip r:embed="rId3">
            <a:alphaModFix/>
          </a:blip>
          <a:stretch>
            <a:fillRect/>
          </a:stretch>
        </p:blipFill>
        <p:spPr>
          <a:xfrm>
            <a:off x="3984050" y="3331813"/>
            <a:ext cx="371475" cy="161925"/>
          </a:xfrm>
          <a:prstGeom prst="rect">
            <a:avLst/>
          </a:prstGeom>
          <a:noFill/>
          <a:ln>
            <a:noFill/>
          </a:ln>
        </p:spPr>
      </p:pic>
      <p:sp>
        <p:nvSpPr>
          <p:cNvPr id="106" name="Google Shape;106;p15"/>
          <p:cNvSpPr txBox="1"/>
          <p:nvPr/>
        </p:nvSpPr>
        <p:spPr>
          <a:xfrm>
            <a:off x="598200" y="2588525"/>
            <a:ext cx="5537700" cy="1648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fr" sz="1300">
                <a:solidFill>
                  <a:srgbClr val="4F0341"/>
                </a:solidFill>
                <a:latin typeface="Lato"/>
                <a:ea typeface="Lato"/>
                <a:cs typeface="Lato"/>
                <a:sym typeface="Lato"/>
              </a:rPr>
              <a:t>Choix d’un ensemble de 2 couleurs pour rendre le tout “daltonien-friendly”</a:t>
            </a:r>
            <a:endParaRPr sz="1300">
              <a:solidFill>
                <a:srgbClr val="4F0341"/>
              </a:solidFill>
              <a:latin typeface="Lato"/>
              <a:ea typeface="Lato"/>
              <a:cs typeface="Lato"/>
              <a:sym typeface="Lato"/>
            </a:endParaRPr>
          </a:p>
          <a:p>
            <a:pPr indent="-304800" lvl="0" marL="1371600" rtl="0" algn="l">
              <a:lnSpc>
                <a:spcPct val="115000"/>
              </a:lnSpc>
              <a:spcBef>
                <a:spcPts val="1200"/>
              </a:spcBef>
              <a:spcAft>
                <a:spcPts val="0"/>
              </a:spcAft>
              <a:buClr>
                <a:srgbClr val="4F0341"/>
              </a:buClr>
              <a:buSzPts val="1200"/>
              <a:buFont typeface="Lato"/>
              <a:buChar char="●"/>
            </a:pPr>
            <a:r>
              <a:rPr lang="fr">
                <a:solidFill>
                  <a:srgbClr val="4F0341"/>
                </a:solidFill>
                <a:highlight>
                  <a:srgbClr val="FFFFFF"/>
                </a:highlight>
              </a:rPr>
              <a:t>Violet tyrien (#4F0341) </a:t>
            </a:r>
            <a:endParaRPr>
              <a:solidFill>
                <a:srgbClr val="4F0341"/>
              </a:solidFill>
              <a:highlight>
                <a:srgbClr val="FFFFFF"/>
              </a:highlight>
            </a:endParaRPr>
          </a:p>
          <a:p>
            <a:pPr indent="-304800" lvl="0" marL="1371600" rtl="0" algn="l">
              <a:lnSpc>
                <a:spcPct val="115000"/>
              </a:lnSpc>
              <a:spcBef>
                <a:spcPts val="0"/>
              </a:spcBef>
              <a:spcAft>
                <a:spcPts val="0"/>
              </a:spcAft>
              <a:buClr>
                <a:srgbClr val="4F0341"/>
              </a:buClr>
              <a:buSzPts val="1200"/>
              <a:buFont typeface="Lato"/>
              <a:buChar char="●"/>
            </a:pPr>
            <a:r>
              <a:rPr lang="fr">
                <a:solidFill>
                  <a:srgbClr val="4F0341"/>
                </a:solidFill>
                <a:highlight>
                  <a:srgbClr val="FFFFFF"/>
                </a:highlight>
              </a:rPr>
              <a:t>Blanc (#FFFFFF)</a:t>
            </a:r>
            <a:endParaRPr sz="1200">
              <a:solidFill>
                <a:srgbClr val="4F0341"/>
              </a:solidFill>
              <a:latin typeface="Lato"/>
              <a:ea typeface="Lato"/>
              <a:cs typeface="Lato"/>
              <a:sym typeface="Lato"/>
            </a:endParaRPr>
          </a:p>
          <a:p>
            <a:pPr indent="0" lvl="0" marL="0" rtl="0" algn="l">
              <a:spcBef>
                <a:spcPts val="1200"/>
              </a:spcBef>
              <a:spcAft>
                <a:spcPts val="0"/>
              </a:spcAft>
              <a:buNone/>
            </a:pPr>
            <a:r>
              <a:t/>
            </a:r>
            <a:endParaRPr sz="1300">
              <a:solidFill>
                <a:schemeClr val="accent1"/>
              </a:solidFill>
              <a:latin typeface="Lato"/>
              <a:ea typeface="Lato"/>
              <a:cs typeface="Lato"/>
              <a:sym typeface="Lato"/>
            </a:endParaRPr>
          </a:p>
        </p:txBody>
      </p:sp>
      <p:pic>
        <p:nvPicPr>
          <p:cNvPr id="107" name="Google Shape;107;p15"/>
          <p:cNvPicPr preferRelativeResize="0"/>
          <p:nvPr/>
        </p:nvPicPr>
        <p:blipFill>
          <a:blip r:embed="rId4">
            <a:alphaModFix/>
          </a:blip>
          <a:stretch>
            <a:fillRect/>
          </a:stretch>
        </p:blipFill>
        <p:spPr>
          <a:xfrm>
            <a:off x="5785750" y="2403965"/>
            <a:ext cx="2245300" cy="1686610"/>
          </a:xfrm>
          <a:prstGeom prst="rect">
            <a:avLst/>
          </a:prstGeom>
          <a:noFill/>
          <a:ln>
            <a:noFill/>
          </a:ln>
        </p:spPr>
      </p:pic>
      <p:pic>
        <p:nvPicPr>
          <p:cNvPr id="108" name="Google Shape;108;p15"/>
          <p:cNvPicPr preferRelativeResize="0"/>
          <p:nvPr/>
        </p:nvPicPr>
        <p:blipFill rotWithShape="1">
          <a:blip r:embed="rId5">
            <a:alphaModFix/>
          </a:blip>
          <a:srcRect b="0" l="66447" r="2588" t="52130"/>
          <a:stretch/>
        </p:blipFill>
        <p:spPr>
          <a:xfrm>
            <a:off x="7267925" y="2523425"/>
            <a:ext cx="911151" cy="926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4F0341"/>
                </a:solidFill>
              </a:rPr>
              <a:t>Page magasin</a:t>
            </a:r>
            <a:endParaRPr>
              <a:solidFill>
                <a:srgbClr val="4F0341"/>
              </a:solidFill>
            </a:endParaRPr>
          </a:p>
        </p:txBody>
      </p:sp>
      <p:sp>
        <p:nvSpPr>
          <p:cNvPr id="114" name="Google Shape;114;p16"/>
          <p:cNvSpPr txBox="1"/>
          <p:nvPr>
            <p:ph idx="1" type="body"/>
          </p:nvPr>
        </p:nvSpPr>
        <p:spPr>
          <a:xfrm>
            <a:off x="537075" y="2038375"/>
            <a:ext cx="4393800" cy="2925600"/>
          </a:xfrm>
          <a:prstGeom prst="rect">
            <a:avLst/>
          </a:prstGeom>
        </p:spPr>
        <p:txBody>
          <a:bodyPr anchorCtr="0" anchor="t" bIns="91425" lIns="91425" spcFirstLastPara="1" rIns="91425" wrap="square" tIns="91425">
            <a:normAutofit fontScale="32500"/>
          </a:bodyPr>
          <a:lstStyle/>
          <a:p>
            <a:pPr indent="0" lvl="0" marL="0" rtl="0" algn="l">
              <a:spcBef>
                <a:spcPts val="0"/>
              </a:spcBef>
              <a:spcAft>
                <a:spcPts val="0"/>
              </a:spcAft>
              <a:buNone/>
            </a:pPr>
            <a:r>
              <a:rPr lang="fr" sz="4307" u="sng">
                <a:solidFill>
                  <a:srgbClr val="4F0341"/>
                </a:solidFill>
              </a:rPr>
              <a:t>Cahier des charges : </a:t>
            </a:r>
            <a:endParaRPr sz="4307" u="sng">
              <a:solidFill>
                <a:srgbClr val="4F0341"/>
              </a:solidFill>
            </a:endParaRPr>
          </a:p>
          <a:p>
            <a:pPr indent="-311150" lvl="0" marL="457200" rtl="0" algn="l">
              <a:lnSpc>
                <a:spcPct val="115000"/>
              </a:lnSpc>
              <a:spcBef>
                <a:spcPts val="1200"/>
              </a:spcBef>
              <a:spcAft>
                <a:spcPts val="0"/>
              </a:spcAft>
              <a:buClr>
                <a:srgbClr val="4F0341"/>
              </a:buClr>
              <a:buSzPct val="100000"/>
              <a:buChar char="-"/>
            </a:pPr>
            <a:r>
              <a:rPr lang="fr" sz="4000">
                <a:solidFill>
                  <a:srgbClr val="4F0341"/>
                </a:solidFill>
              </a:rPr>
              <a:t>Comportement d’un petit magasin   </a:t>
            </a:r>
            <a:r>
              <a:rPr b="1" lang="fr" sz="4000">
                <a:solidFill>
                  <a:srgbClr val="4F0341"/>
                </a:solidFill>
                <a:highlight>
                  <a:srgbClr val="FFFFFF"/>
                </a:highlight>
                <a:latin typeface="Arial"/>
                <a:ea typeface="Arial"/>
                <a:cs typeface="Arial"/>
                <a:sym typeface="Arial"/>
              </a:rPr>
              <a:t>✓</a:t>
            </a:r>
            <a:endParaRPr b="1" sz="4000">
              <a:solidFill>
                <a:srgbClr val="4F0341"/>
              </a:solidFill>
            </a:endParaRPr>
          </a:p>
          <a:p>
            <a:pPr indent="-311150" lvl="0" marL="457200" rtl="0" algn="l">
              <a:lnSpc>
                <a:spcPct val="115000"/>
              </a:lnSpc>
              <a:spcBef>
                <a:spcPts val="0"/>
              </a:spcBef>
              <a:spcAft>
                <a:spcPts val="0"/>
              </a:spcAft>
              <a:buClr>
                <a:srgbClr val="4F0341"/>
              </a:buClr>
              <a:buSzPct val="100000"/>
              <a:buChar char="-"/>
            </a:pPr>
            <a:r>
              <a:rPr lang="fr" sz="4000">
                <a:solidFill>
                  <a:srgbClr val="4F0341"/>
                </a:solidFill>
              </a:rPr>
              <a:t>Affichage des produits   </a:t>
            </a:r>
            <a:r>
              <a:rPr b="1" lang="fr" sz="4000">
                <a:solidFill>
                  <a:srgbClr val="4F0341"/>
                </a:solidFill>
                <a:highlight>
                  <a:srgbClr val="FFFFFF"/>
                </a:highlight>
                <a:latin typeface="Arial"/>
                <a:ea typeface="Arial"/>
                <a:cs typeface="Arial"/>
                <a:sym typeface="Arial"/>
              </a:rPr>
              <a:t>✓</a:t>
            </a:r>
            <a:endParaRPr b="1" sz="4000">
              <a:solidFill>
                <a:srgbClr val="4F0341"/>
              </a:solidFill>
            </a:endParaRPr>
          </a:p>
          <a:p>
            <a:pPr indent="-311150" lvl="0" marL="457200" rtl="0" algn="l">
              <a:lnSpc>
                <a:spcPct val="115000"/>
              </a:lnSpc>
              <a:spcBef>
                <a:spcPts val="0"/>
              </a:spcBef>
              <a:spcAft>
                <a:spcPts val="0"/>
              </a:spcAft>
              <a:buClr>
                <a:srgbClr val="4F0341"/>
              </a:buClr>
              <a:buSzPct val="100000"/>
              <a:buChar char="-"/>
            </a:pPr>
            <a:r>
              <a:rPr lang="fr" sz="4000">
                <a:solidFill>
                  <a:srgbClr val="4F0341"/>
                </a:solidFill>
              </a:rPr>
              <a:t>Chaque produit n’est présent qu’une fois dans le panier  </a:t>
            </a:r>
            <a:r>
              <a:rPr b="1" lang="fr" sz="4000">
                <a:solidFill>
                  <a:srgbClr val="4F0341"/>
                </a:solidFill>
                <a:highlight>
                  <a:srgbClr val="FFFFFF"/>
                </a:highlight>
                <a:latin typeface="Arial"/>
                <a:ea typeface="Arial"/>
                <a:cs typeface="Arial"/>
                <a:sym typeface="Arial"/>
              </a:rPr>
              <a:t>✓</a:t>
            </a:r>
            <a:endParaRPr b="1" sz="4000">
              <a:solidFill>
                <a:srgbClr val="4F0341"/>
              </a:solidFill>
            </a:endParaRPr>
          </a:p>
          <a:p>
            <a:pPr indent="-311150" lvl="0" marL="457200" rtl="0" algn="l">
              <a:lnSpc>
                <a:spcPct val="115000"/>
              </a:lnSpc>
              <a:spcBef>
                <a:spcPts val="0"/>
              </a:spcBef>
              <a:spcAft>
                <a:spcPts val="0"/>
              </a:spcAft>
              <a:buClr>
                <a:srgbClr val="4F0341"/>
              </a:buClr>
              <a:buSzPct val="100000"/>
              <a:buChar char="-"/>
            </a:pPr>
            <a:r>
              <a:rPr lang="fr" sz="4000">
                <a:solidFill>
                  <a:srgbClr val="4F0341"/>
                </a:solidFill>
              </a:rPr>
              <a:t>Affichage d’un sous-total   </a:t>
            </a:r>
            <a:r>
              <a:rPr b="1" lang="fr" sz="4000">
                <a:solidFill>
                  <a:srgbClr val="4F0341"/>
                </a:solidFill>
                <a:highlight>
                  <a:srgbClr val="FFFFFF"/>
                </a:highlight>
                <a:latin typeface="Arial"/>
                <a:ea typeface="Arial"/>
                <a:cs typeface="Arial"/>
                <a:sym typeface="Arial"/>
              </a:rPr>
              <a:t>✓</a:t>
            </a:r>
            <a:endParaRPr b="1" sz="4000">
              <a:solidFill>
                <a:srgbClr val="4F0341"/>
              </a:solidFill>
            </a:endParaRPr>
          </a:p>
          <a:p>
            <a:pPr indent="-311150" lvl="0" marL="457200" rtl="0" algn="l">
              <a:lnSpc>
                <a:spcPct val="115000"/>
              </a:lnSpc>
              <a:spcBef>
                <a:spcPts val="0"/>
              </a:spcBef>
              <a:spcAft>
                <a:spcPts val="0"/>
              </a:spcAft>
              <a:buClr>
                <a:srgbClr val="4F0341"/>
              </a:buClr>
              <a:buSzPct val="100000"/>
              <a:buChar char="-"/>
            </a:pPr>
            <a:r>
              <a:rPr lang="fr" sz="4000">
                <a:solidFill>
                  <a:srgbClr val="4F0341"/>
                </a:solidFill>
              </a:rPr>
              <a:t>Suppression de</a:t>
            </a:r>
            <a:r>
              <a:rPr lang="fr" sz="4000">
                <a:solidFill>
                  <a:srgbClr val="4F0341"/>
                </a:solidFill>
              </a:rPr>
              <a:t> produit</a:t>
            </a:r>
            <a:r>
              <a:rPr lang="fr" sz="4000">
                <a:solidFill>
                  <a:srgbClr val="4F0341"/>
                </a:solidFill>
              </a:rPr>
              <a:t> </a:t>
            </a:r>
            <a:r>
              <a:rPr lang="fr" sz="4000">
                <a:solidFill>
                  <a:srgbClr val="4F0341"/>
                </a:solidFill>
              </a:rPr>
              <a:t>via </a:t>
            </a:r>
            <a:r>
              <a:rPr lang="fr" sz="4000">
                <a:solidFill>
                  <a:srgbClr val="4F0341"/>
                </a:solidFill>
              </a:rPr>
              <a:t>l’appui sur un bouton (avec demande de confirmation)   </a:t>
            </a:r>
            <a:r>
              <a:rPr b="1" lang="fr" sz="4000">
                <a:solidFill>
                  <a:srgbClr val="4F0341"/>
                </a:solidFill>
                <a:highlight>
                  <a:srgbClr val="FFFFFF"/>
                </a:highlight>
                <a:latin typeface="Arial"/>
                <a:ea typeface="Arial"/>
                <a:cs typeface="Arial"/>
                <a:sym typeface="Arial"/>
              </a:rPr>
              <a:t>✓</a:t>
            </a:r>
            <a:endParaRPr b="1" sz="4000">
              <a:solidFill>
                <a:srgbClr val="4F0341"/>
              </a:solidFill>
            </a:endParaRPr>
          </a:p>
          <a:p>
            <a:pPr indent="-311150" lvl="0" marL="457200" rtl="0" algn="l">
              <a:lnSpc>
                <a:spcPct val="115000"/>
              </a:lnSpc>
              <a:spcBef>
                <a:spcPts val="0"/>
              </a:spcBef>
              <a:spcAft>
                <a:spcPts val="0"/>
              </a:spcAft>
              <a:buClr>
                <a:srgbClr val="4F0341"/>
              </a:buClr>
              <a:buSzPct val="100000"/>
              <a:buChar char="-"/>
            </a:pPr>
            <a:r>
              <a:rPr lang="fr" sz="4000">
                <a:solidFill>
                  <a:srgbClr val="4F0341"/>
                </a:solidFill>
              </a:rPr>
              <a:t>Suppression du</a:t>
            </a:r>
            <a:r>
              <a:rPr lang="fr" sz="4000">
                <a:solidFill>
                  <a:srgbClr val="4F0341"/>
                </a:solidFill>
              </a:rPr>
              <a:t> panier via </a:t>
            </a:r>
            <a:r>
              <a:rPr lang="fr" sz="4000">
                <a:solidFill>
                  <a:srgbClr val="4F0341"/>
                </a:solidFill>
              </a:rPr>
              <a:t>l’appui sur un bouton (avec demande de confirmation)   </a:t>
            </a:r>
            <a:r>
              <a:rPr b="1" lang="fr" sz="4000">
                <a:solidFill>
                  <a:srgbClr val="4F0341"/>
                </a:solidFill>
                <a:highlight>
                  <a:srgbClr val="FFFFFF"/>
                </a:highlight>
                <a:latin typeface="Arial"/>
                <a:ea typeface="Arial"/>
                <a:cs typeface="Arial"/>
                <a:sym typeface="Arial"/>
              </a:rPr>
              <a:t>✓</a:t>
            </a:r>
            <a:endParaRPr b="1" sz="4000">
              <a:solidFill>
                <a:srgbClr val="4F0341"/>
              </a:solidFill>
            </a:endParaRPr>
          </a:p>
          <a:p>
            <a:pPr indent="0" lvl="0" marL="0" rtl="0" algn="l">
              <a:spcBef>
                <a:spcPts val="1200"/>
              </a:spcBef>
              <a:spcAft>
                <a:spcPts val="1200"/>
              </a:spcAft>
              <a:buNone/>
            </a:pPr>
            <a:r>
              <a:t/>
            </a:r>
            <a:endParaRPr>
              <a:solidFill>
                <a:srgbClr val="4F0341"/>
              </a:solidFill>
            </a:endParaRPr>
          </a:p>
        </p:txBody>
      </p:sp>
      <p:sp>
        <p:nvSpPr>
          <p:cNvPr id="115" name="Google Shape;115;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16" name="Google Shape;116;p16"/>
          <p:cNvPicPr preferRelativeResize="0"/>
          <p:nvPr/>
        </p:nvPicPr>
        <p:blipFill rotWithShape="1">
          <a:blip r:embed="rId3">
            <a:alphaModFix/>
          </a:blip>
          <a:srcRect b="0" l="0" r="1429" t="0"/>
          <a:stretch/>
        </p:blipFill>
        <p:spPr>
          <a:xfrm>
            <a:off x="5165575" y="179650"/>
            <a:ext cx="3754076" cy="4784202"/>
          </a:xfrm>
          <a:prstGeom prst="rect">
            <a:avLst/>
          </a:prstGeom>
          <a:noFill/>
          <a:ln cap="flat" cmpd="sng" w="9525">
            <a:solidFill>
              <a:srgbClr val="4F034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22" name="Google Shape;122;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4F0341"/>
                </a:solidFill>
              </a:rPr>
              <a:t>Page magasin</a:t>
            </a:r>
            <a:endParaRPr>
              <a:solidFill>
                <a:srgbClr val="4F0341"/>
              </a:solidFill>
            </a:endParaRPr>
          </a:p>
        </p:txBody>
      </p:sp>
      <p:pic>
        <p:nvPicPr>
          <p:cNvPr id="123" name="Google Shape;123;p17" title="Enregistrement 2024-03-29 094721.mp4">
            <a:hlinkClick r:id="rId3"/>
          </p:cNvPr>
          <p:cNvPicPr preferRelativeResize="0"/>
          <p:nvPr/>
        </p:nvPicPr>
        <p:blipFill>
          <a:blip r:embed="rId4">
            <a:alphaModFix/>
          </a:blip>
          <a:stretch>
            <a:fillRect/>
          </a:stretch>
        </p:blipFill>
        <p:spPr>
          <a:xfrm>
            <a:off x="3524025" y="1681725"/>
            <a:ext cx="3979800" cy="2984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4F0341"/>
                </a:solidFill>
              </a:rPr>
              <a:t>Page magasin</a:t>
            </a:r>
            <a:endParaRPr>
              <a:solidFill>
                <a:srgbClr val="4F0341"/>
              </a:solidFill>
            </a:endParaRPr>
          </a:p>
        </p:txBody>
      </p:sp>
      <p:sp>
        <p:nvSpPr>
          <p:cNvPr id="129" name="Google Shape;129;p18"/>
          <p:cNvSpPr txBox="1"/>
          <p:nvPr>
            <p:ph idx="1" type="body"/>
          </p:nvPr>
        </p:nvSpPr>
        <p:spPr>
          <a:xfrm>
            <a:off x="610075" y="1853850"/>
            <a:ext cx="6085200" cy="492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440"/>
              <a:buNone/>
            </a:pPr>
            <a:r>
              <a:rPr lang="fr" sz="1320" u="sng">
                <a:solidFill>
                  <a:srgbClr val="4F0341"/>
                </a:solidFill>
              </a:rPr>
              <a:t>Le code HTML :</a:t>
            </a:r>
            <a:r>
              <a:rPr lang="fr" sz="1320" u="sng">
                <a:solidFill>
                  <a:srgbClr val="4F0341"/>
                </a:solidFill>
              </a:rPr>
              <a:t> </a:t>
            </a:r>
            <a:endParaRPr sz="520"/>
          </a:p>
        </p:txBody>
      </p:sp>
      <p:sp>
        <p:nvSpPr>
          <p:cNvPr id="130" name="Google Shape;130;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31" name="Google Shape;131;p18"/>
          <p:cNvPicPr preferRelativeResize="0"/>
          <p:nvPr/>
        </p:nvPicPr>
        <p:blipFill>
          <a:blip r:embed="rId3">
            <a:alphaModFix/>
          </a:blip>
          <a:stretch>
            <a:fillRect/>
          </a:stretch>
        </p:blipFill>
        <p:spPr>
          <a:xfrm>
            <a:off x="4010025" y="779251"/>
            <a:ext cx="4408125" cy="3892806"/>
          </a:xfrm>
          <a:prstGeom prst="rect">
            <a:avLst/>
          </a:prstGeom>
          <a:noFill/>
          <a:ln cap="flat" cmpd="sng" w="9525">
            <a:solidFill>
              <a:srgbClr val="4F0341"/>
            </a:solidFill>
            <a:prstDash val="solid"/>
            <a:round/>
            <a:headEnd len="sm" w="sm" type="none"/>
            <a:tailEnd len="sm" w="sm" type="none"/>
          </a:ln>
        </p:spPr>
      </p:pic>
      <p:sp>
        <p:nvSpPr>
          <p:cNvPr id="132" name="Google Shape;132;p18"/>
          <p:cNvSpPr txBox="1"/>
          <p:nvPr/>
        </p:nvSpPr>
        <p:spPr>
          <a:xfrm>
            <a:off x="729450" y="2571750"/>
            <a:ext cx="25818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solidFill>
                  <a:srgbClr val="4F0341"/>
                </a:solidFill>
                <a:latin typeface="Lato"/>
                <a:ea typeface="Lato"/>
                <a:cs typeface="Lato"/>
                <a:sym typeface="Lato"/>
              </a:rPr>
              <a:t>Header - Navigation </a:t>
            </a:r>
            <a:endParaRPr sz="1300">
              <a:solidFill>
                <a:srgbClr val="4F0341"/>
              </a:solidFill>
              <a:latin typeface="Lato"/>
              <a:ea typeface="Lato"/>
              <a:cs typeface="Lato"/>
              <a:sym typeface="Lato"/>
            </a:endParaRPr>
          </a:p>
          <a:p>
            <a:pPr indent="0" lvl="0" marL="0" rtl="0" algn="ctr">
              <a:spcBef>
                <a:spcPts val="0"/>
              </a:spcBef>
              <a:spcAft>
                <a:spcPts val="0"/>
              </a:spcAft>
              <a:buNone/>
            </a:pPr>
            <a:r>
              <a:rPr lang="fr" sz="1300">
                <a:solidFill>
                  <a:srgbClr val="4F0341"/>
                </a:solidFill>
                <a:latin typeface="Lato"/>
                <a:ea typeface="Lato"/>
                <a:cs typeface="Lato"/>
                <a:sym typeface="Lato"/>
              </a:rPr>
              <a:t>et </a:t>
            </a:r>
            <a:endParaRPr sz="1300">
              <a:solidFill>
                <a:srgbClr val="4F0341"/>
              </a:solidFill>
              <a:latin typeface="Lato"/>
              <a:ea typeface="Lato"/>
              <a:cs typeface="Lato"/>
              <a:sym typeface="Lato"/>
            </a:endParaRPr>
          </a:p>
          <a:p>
            <a:pPr indent="0" lvl="0" marL="0" rtl="0" algn="ctr">
              <a:spcBef>
                <a:spcPts val="0"/>
              </a:spcBef>
              <a:spcAft>
                <a:spcPts val="0"/>
              </a:spcAft>
              <a:buNone/>
            </a:pPr>
            <a:r>
              <a:rPr lang="fr" sz="1300">
                <a:solidFill>
                  <a:srgbClr val="4F0341"/>
                </a:solidFill>
                <a:latin typeface="Lato"/>
                <a:ea typeface="Lato"/>
                <a:cs typeface="Lato"/>
                <a:sym typeface="Lato"/>
              </a:rPr>
              <a:t>Main image</a:t>
            </a:r>
            <a:endParaRPr sz="1300">
              <a:solidFill>
                <a:srgbClr val="4F034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4F0341"/>
                </a:solidFill>
              </a:rPr>
              <a:t>Page magasin</a:t>
            </a:r>
            <a:endParaRPr>
              <a:solidFill>
                <a:srgbClr val="4F0341"/>
              </a:solidFill>
            </a:endParaRPr>
          </a:p>
        </p:txBody>
      </p:sp>
      <p:sp>
        <p:nvSpPr>
          <p:cNvPr id="138" name="Google Shape;138;p19"/>
          <p:cNvSpPr txBox="1"/>
          <p:nvPr>
            <p:ph idx="1" type="body"/>
          </p:nvPr>
        </p:nvSpPr>
        <p:spPr>
          <a:xfrm>
            <a:off x="610075" y="1853850"/>
            <a:ext cx="6085200" cy="492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440"/>
              <a:buNone/>
            </a:pPr>
            <a:r>
              <a:rPr lang="fr" sz="1320" u="sng">
                <a:solidFill>
                  <a:srgbClr val="4F0341"/>
                </a:solidFill>
              </a:rPr>
              <a:t>Le code HTML : </a:t>
            </a:r>
            <a:endParaRPr sz="520"/>
          </a:p>
        </p:txBody>
      </p:sp>
      <p:sp>
        <p:nvSpPr>
          <p:cNvPr id="139" name="Google Shape;139;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40" name="Google Shape;140;p19"/>
          <p:cNvPicPr preferRelativeResize="0"/>
          <p:nvPr/>
        </p:nvPicPr>
        <p:blipFill>
          <a:blip r:embed="rId3">
            <a:alphaModFix/>
          </a:blip>
          <a:stretch>
            <a:fillRect/>
          </a:stretch>
        </p:blipFill>
        <p:spPr>
          <a:xfrm>
            <a:off x="3301275" y="595650"/>
            <a:ext cx="5298599" cy="4294724"/>
          </a:xfrm>
          <a:prstGeom prst="rect">
            <a:avLst/>
          </a:prstGeom>
          <a:noFill/>
          <a:ln cap="flat" cmpd="sng" w="9525">
            <a:solidFill>
              <a:srgbClr val="4F0341"/>
            </a:solidFill>
            <a:prstDash val="solid"/>
            <a:round/>
            <a:headEnd len="sm" w="sm" type="none"/>
            <a:tailEnd len="sm" w="sm" type="none"/>
          </a:ln>
        </p:spPr>
      </p:pic>
      <p:sp>
        <p:nvSpPr>
          <p:cNvPr id="141" name="Google Shape;141;p19"/>
          <p:cNvSpPr txBox="1"/>
          <p:nvPr/>
        </p:nvSpPr>
        <p:spPr>
          <a:xfrm>
            <a:off x="863275" y="2550575"/>
            <a:ext cx="1738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solidFill>
                  <a:srgbClr val="4F0341"/>
                </a:solidFill>
                <a:latin typeface="Lato"/>
                <a:ea typeface="Lato"/>
                <a:cs typeface="Lato"/>
                <a:sym typeface="Lato"/>
              </a:rPr>
              <a:t>1er produit </a:t>
            </a:r>
            <a:endParaRPr sz="1300">
              <a:solidFill>
                <a:srgbClr val="4F0341"/>
              </a:solidFill>
              <a:latin typeface="Lato"/>
              <a:ea typeface="Lato"/>
              <a:cs typeface="Lato"/>
              <a:sym typeface="Lato"/>
            </a:endParaRPr>
          </a:p>
          <a:p>
            <a:pPr indent="0" lvl="0" marL="0" rtl="0" algn="ctr">
              <a:spcBef>
                <a:spcPts val="0"/>
              </a:spcBef>
              <a:spcAft>
                <a:spcPts val="0"/>
              </a:spcAft>
              <a:buNone/>
            </a:pPr>
            <a:r>
              <a:rPr lang="fr" sz="1300">
                <a:solidFill>
                  <a:srgbClr val="4F0341"/>
                </a:solidFill>
                <a:latin typeface="Lato"/>
                <a:ea typeface="Lato"/>
                <a:cs typeface="Lato"/>
                <a:sym typeface="Lato"/>
              </a:rPr>
              <a:t>(dupliqué 3x)</a:t>
            </a:r>
            <a:endParaRPr sz="1300">
              <a:solidFill>
                <a:srgbClr val="4F0341"/>
              </a:solidFill>
              <a:latin typeface="Lato"/>
              <a:ea typeface="Lato"/>
              <a:cs typeface="Lato"/>
              <a:sym typeface="Lato"/>
            </a:endParaRPr>
          </a:p>
        </p:txBody>
      </p:sp>
      <p:sp>
        <p:nvSpPr>
          <p:cNvPr id="142" name="Google Shape;142;p19"/>
          <p:cNvSpPr txBox="1"/>
          <p:nvPr/>
        </p:nvSpPr>
        <p:spPr>
          <a:xfrm>
            <a:off x="7108275" y="872475"/>
            <a:ext cx="1491600" cy="338700"/>
          </a:xfrm>
          <a:prstGeom prst="rect">
            <a:avLst/>
          </a:prstGeom>
          <a:noFill/>
          <a:ln cap="flat" cmpd="sng" w="9525">
            <a:solidFill>
              <a:srgbClr val="4F034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accent1"/>
                </a:solidFill>
                <a:latin typeface="Lato"/>
                <a:ea typeface="Lato"/>
                <a:cs typeface="Lato"/>
                <a:sym typeface="Lato"/>
              </a:rPr>
              <a:t>titre</a:t>
            </a:r>
            <a:endParaRPr sz="1000">
              <a:solidFill>
                <a:schemeClr val="accent1"/>
              </a:solidFill>
              <a:latin typeface="Lato"/>
              <a:ea typeface="Lato"/>
              <a:cs typeface="Lato"/>
              <a:sym typeface="Lato"/>
            </a:endParaRPr>
          </a:p>
        </p:txBody>
      </p:sp>
      <p:sp>
        <p:nvSpPr>
          <p:cNvPr id="143" name="Google Shape;143;p19"/>
          <p:cNvSpPr txBox="1"/>
          <p:nvPr/>
        </p:nvSpPr>
        <p:spPr>
          <a:xfrm>
            <a:off x="7108275" y="1264500"/>
            <a:ext cx="1491600" cy="338700"/>
          </a:xfrm>
          <a:prstGeom prst="rect">
            <a:avLst/>
          </a:prstGeom>
          <a:noFill/>
          <a:ln cap="flat" cmpd="sng" w="9525">
            <a:solidFill>
              <a:srgbClr val="4F034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accent1"/>
                </a:solidFill>
                <a:latin typeface="Lato"/>
                <a:ea typeface="Lato"/>
                <a:cs typeface="Lato"/>
                <a:sym typeface="Lato"/>
              </a:rPr>
              <a:t>image du modèle + nom</a:t>
            </a:r>
            <a:endParaRPr sz="1000">
              <a:solidFill>
                <a:schemeClr val="accent1"/>
              </a:solidFill>
              <a:latin typeface="Lato"/>
              <a:ea typeface="Lato"/>
              <a:cs typeface="Lato"/>
              <a:sym typeface="Lato"/>
            </a:endParaRPr>
          </a:p>
        </p:txBody>
      </p:sp>
      <p:sp>
        <p:nvSpPr>
          <p:cNvPr id="144" name="Google Shape;144;p19"/>
          <p:cNvSpPr txBox="1"/>
          <p:nvPr/>
        </p:nvSpPr>
        <p:spPr>
          <a:xfrm>
            <a:off x="7108350" y="1662575"/>
            <a:ext cx="1491600" cy="338700"/>
          </a:xfrm>
          <a:prstGeom prst="rect">
            <a:avLst/>
          </a:prstGeom>
          <a:noFill/>
          <a:ln cap="flat" cmpd="sng" w="9525">
            <a:solidFill>
              <a:srgbClr val="4F034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accent1"/>
                </a:solidFill>
                <a:latin typeface="Lato"/>
                <a:ea typeface="Lato"/>
                <a:cs typeface="Lato"/>
                <a:sym typeface="Lato"/>
              </a:rPr>
              <a:t>prix</a:t>
            </a:r>
            <a:endParaRPr sz="1000">
              <a:solidFill>
                <a:schemeClr val="accent1"/>
              </a:solidFill>
              <a:latin typeface="Lato"/>
              <a:ea typeface="Lato"/>
              <a:cs typeface="Lato"/>
              <a:sym typeface="Lato"/>
            </a:endParaRPr>
          </a:p>
        </p:txBody>
      </p:sp>
      <p:sp>
        <p:nvSpPr>
          <p:cNvPr id="145" name="Google Shape;145;p19"/>
          <p:cNvSpPr txBox="1"/>
          <p:nvPr/>
        </p:nvSpPr>
        <p:spPr>
          <a:xfrm>
            <a:off x="7184475" y="2638075"/>
            <a:ext cx="1415400" cy="492600"/>
          </a:xfrm>
          <a:prstGeom prst="rect">
            <a:avLst/>
          </a:prstGeom>
          <a:noFill/>
          <a:ln cap="flat" cmpd="sng" w="9525">
            <a:solidFill>
              <a:srgbClr val="4F034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accent1"/>
                </a:solidFill>
                <a:latin typeface="Lato"/>
                <a:ea typeface="Lato"/>
                <a:cs typeface="Lato"/>
                <a:sym typeface="Lato"/>
              </a:rPr>
              <a:t>menu déroulant </a:t>
            </a:r>
            <a:endParaRPr sz="1000">
              <a:solidFill>
                <a:schemeClr val="accent1"/>
              </a:solidFill>
              <a:latin typeface="Lato"/>
              <a:ea typeface="Lato"/>
              <a:cs typeface="Lato"/>
              <a:sym typeface="Lato"/>
            </a:endParaRPr>
          </a:p>
          <a:p>
            <a:pPr indent="0" lvl="0" marL="0" rtl="0" algn="l">
              <a:spcBef>
                <a:spcPts val="0"/>
              </a:spcBef>
              <a:spcAft>
                <a:spcPts val="0"/>
              </a:spcAft>
              <a:buNone/>
            </a:pPr>
            <a:r>
              <a:rPr lang="fr" sz="1000">
                <a:solidFill>
                  <a:schemeClr val="accent1"/>
                </a:solidFill>
                <a:latin typeface="Lato"/>
                <a:ea typeface="Lato"/>
                <a:cs typeface="Lato"/>
                <a:sym typeface="Lato"/>
              </a:rPr>
              <a:t>taille</a:t>
            </a:r>
            <a:endParaRPr sz="1000">
              <a:solidFill>
                <a:schemeClr val="accent1"/>
              </a:solidFill>
              <a:latin typeface="Lato"/>
              <a:ea typeface="Lato"/>
              <a:cs typeface="Lato"/>
              <a:sym typeface="Lato"/>
            </a:endParaRPr>
          </a:p>
        </p:txBody>
      </p:sp>
      <p:sp>
        <p:nvSpPr>
          <p:cNvPr id="146" name="Google Shape;146;p19"/>
          <p:cNvSpPr txBox="1"/>
          <p:nvPr/>
        </p:nvSpPr>
        <p:spPr>
          <a:xfrm>
            <a:off x="7260675" y="3767500"/>
            <a:ext cx="1339200" cy="338700"/>
          </a:xfrm>
          <a:prstGeom prst="rect">
            <a:avLst/>
          </a:prstGeom>
          <a:noFill/>
          <a:ln cap="flat" cmpd="sng" w="9525">
            <a:solidFill>
              <a:srgbClr val="4F034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accent1"/>
                </a:solidFill>
                <a:latin typeface="Lato"/>
                <a:ea typeface="Lato"/>
                <a:cs typeface="Lato"/>
                <a:sym typeface="Lato"/>
              </a:rPr>
              <a:t>ajout-suppression</a:t>
            </a:r>
            <a:endParaRPr sz="1000">
              <a:solidFill>
                <a:schemeClr val="accent1"/>
              </a:solidFill>
              <a:latin typeface="Lato"/>
              <a:ea typeface="Lato"/>
              <a:cs typeface="Lato"/>
              <a:sym typeface="Lato"/>
            </a:endParaRPr>
          </a:p>
        </p:txBody>
      </p:sp>
      <p:sp>
        <p:nvSpPr>
          <p:cNvPr id="147" name="Google Shape;147;p19"/>
          <p:cNvSpPr txBox="1"/>
          <p:nvPr/>
        </p:nvSpPr>
        <p:spPr>
          <a:xfrm>
            <a:off x="7260675" y="4411150"/>
            <a:ext cx="1339200" cy="338700"/>
          </a:xfrm>
          <a:prstGeom prst="rect">
            <a:avLst/>
          </a:prstGeom>
          <a:noFill/>
          <a:ln cap="flat" cmpd="sng" w="9525">
            <a:solidFill>
              <a:srgbClr val="4F034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accent1"/>
                </a:solidFill>
                <a:latin typeface="Lato"/>
                <a:ea typeface="Lato"/>
                <a:cs typeface="Lato"/>
                <a:sym typeface="Lato"/>
              </a:rPr>
              <a:t>ajouter au panier</a:t>
            </a:r>
            <a:endParaRPr sz="1000">
              <a:solidFill>
                <a:schemeClr val="accent1"/>
              </a:solidFill>
              <a:latin typeface="Lato"/>
              <a:ea typeface="Lato"/>
              <a:cs typeface="Lato"/>
              <a:sym typeface="Lato"/>
            </a:endParaRPr>
          </a:p>
        </p:txBody>
      </p:sp>
      <p:sp>
        <p:nvSpPr>
          <p:cNvPr id="148" name="Google Shape;148;p19"/>
          <p:cNvSpPr/>
          <p:nvPr/>
        </p:nvSpPr>
        <p:spPr>
          <a:xfrm>
            <a:off x="6688275" y="2092400"/>
            <a:ext cx="496200" cy="16134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4F0341"/>
                </a:solidFill>
              </a:rPr>
              <a:t>Page magasin</a:t>
            </a:r>
            <a:endParaRPr>
              <a:solidFill>
                <a:srgbClr val="4F0341"/>
              </a:solidFill>
            </a:endParaRPr>
          </a:p>
        </p:txBody>
      </p:sp>
      <p:sp>
        <p:nvSpPr>
          <p:cNvPr id="154" name="Google Shape;154;p20"/>
          <p:cNvSpPr txBox="1"/>
          <p:nvPr>
            <p:ph idx="1" type="body"/>
          </p:nvPr>
        </p:nvSpPr>
        <p:spPr>
          <a:xfrm>
            <a:off x="610075" y="1853850"/>
            <a:ext cx="6085200" cy="492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440"/>
              <a:buNone/>
            </a:pPr>
            <a:r>
              <a:rPr lang="fr" sz="1320" u="sng">
                <a:solidFill>
                  <a:srgbClr val="4F0341"/>
                </a:solidFill>
              </a:rPr>
              <a:t>Le code HTML : </a:t>
            </a:r>
            <a:endParaRPr sz="520"/>
          </a:p>
        </p:txBody>
      </p:sp>
      <p:sp>
        <p:nvSpPr>
          <p:cNvPr id="155" name="Google Shape;155;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56" name="Google Shape;156;p20"/>
          <p:cNvSpPr txBox="1"/>
          <p:nvPr/>
        </p:nvSpPr>
        <p:spPr>
          <a:xfrm>
            <a:off x="1164375" y="2804625"/>
            <a:ext cx="16908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solidFill>
                  <a:srgbClr val="4F0341"/>
                </a:solidFill>
                <a:latin typeface="Lato"/>
                <a:ea typeface="Lato"/>
                <a:cs typeface="Lato"/>
                <a:sym typeface="Lato"/>
              </a:rPr>
              <a:t>Footer </a:t>
            </a:r>
            <a:endParaRPr sz="1300">
              <a:solidFill>
                <a:srgbClr val="4F0341"/>
              </a:solidFill>
              <a:latin typeface="Lato"/>
              <a:ea typeface="Lato"/>
              <a:cs typeface="Lato"/>
              <a:sym typeface="Lato"/>
            </a:endParaRPr>
          </a:p>
          <a:p>
            <a:pPr indent="0" lvl="0" marL="0" rtl="0" algn="ctr">
              <a:spcBef>
                <a:spcPts val="0"/>
              </a:spcBef>
              <a:spcAft>
                <a:spcPts val="0"/>
              </a:spcAft>
              <a:buNone/>
            </a:pPr>
            <a:r>
              <a:rPr lang="fr" sz="1300">
                <a:solidFill>
                  <a:srgbClr val="4F0341"/>
                </a:solidFill>
                <a:latin typeface="Lato"/>
                <a:ea typeface="Lato"/>
                <a:cs typeface="Lato"/>
                <a:sym typeface="Lato"/>
              </a:rPr>
              <a:t>&amp; </a:t>
            </a:r>
            <a:endParaRPr sz="1300">
              <a:solidFill>
                <a:srgbClr val="4F0341"/>
              </a:solidFill>
              <a:latin typeface="Lato"/>
              <a:ea typeface="Lato"/>
              <a:cs typeface="Lato"/>
              <a:sym typeface="Lato"/>
            </a:endParaRPr>
          </a:p>
          <a:p>
            <a:pPr indent="0" lvl="0" marL="0" rtl="0" algn="ctr">
              <a:spcBef>
                <a:spcPts val="0"/>
              </a:spcBef>
              <a:spcAft>
                <a:spcPts val="0"/>
              </a:spcAft>
              <a:buNone/>
            </a:pPr>
            <a:r>
              <a:rPr lang="fr" sz="1300">
                <a:solidFill>
                  <a:srgbClr val="4F0341"/>
                </a:solidFill>
                <a:latin typeface="Lato"/>
                <a:ea typeface="Lato"/>
                <a:cs typeface="Lato"/>
                <a:sym typeface="Lato"/>
              </a:rPr>
              <a:t>Contacts</a:t>
            </a:r>
            <a:endParaRPr sz="1300">
              <a:solidFill>
                <a:srgbClr val="4F0341"/>
              </a:solidFill>
              <a:latin typeface="Lato"/>
              <a:ea typeface="Lato"/>
              <a:cs typeface="Lato"/>
              <a:sym typeface="Lato"/>
            </a:endParaRPr>
          </a:p>
        </p:txBody>
      </p:sp>
      <p:pic>
        <p:nvPicPr>
          <p:cNvPr id="157" name="Google Shape;157;p20"/>
          <p:cNvPicPr preferRelativeResize="0"/>
          <p:nvPr/>
        </p:nvPicPr>
        <p:blipFill>
          <a:blip r:embed="rId3">
            <a:alphaModFix/>
          </a:blip>
          <a:stretch>
            <a:fillRect/>
          </a:stretch>
        </p:blipFill>
        <p:spPr>
          <a:xfrm>
            <a:off x="3453150" y="1275300"/>
            <a:ext cx="5238275" cy="3443550"/>
          </a:xfrm>
          <a:prstGeom prst="rect">
            <a:avLst/>
          </a:prstGeom>
          <a:noFill/>
          <a:ln cap="flat" cmpd="sng" w="9525">
            <a:solidFill>
              <a:srgbClr val="4F034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4F0341"/>
                </a:solidFill>
              </a:rPr>
              <a:t>Page magasin</a:t>
            </a:r>
            <a:endParaRPr>
              <a:solidFill>
                <a:srgbClr val="4F0341"/>
              </a:solidFill>
            </a:endParaRPr>
          </a:p>
        </p:txBody>
      </p:sp>
      <p:sp>
        <p:nvSpPr>
          <p:cNvPr id="163" name="Google Shape;163;p21"/>
          <p:cNvSpPr txBox="1"/>
          <p:nvPr>
            <p:ph idx="1" type="body"/>
          </p:nvPr>
        </p:nvSpPr>
        <p:spPr>
          <a:xfrm>
            <a:off x="610075" y="1853850"/>
            <a:ext cx="6085200" cy="492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440"/>
              <a:buNone/>
            </a:pPr>
            <a:r>
              <a:rPr lang="fr" sz="1320" u="sng">
                <a:solidFill>
                  <a:srgbClr val="4F0341"/>
                </a:solidFill>
              </a:rPr>
              <a:t>Le code HTML : </a:t>
            </a:r>
            <a:endParaRPr sz="520"/>
          </a:p>
        </p:txBody>
      </p:sp>
      <p:sp>
        <p:nvSpPr>
          <p:cNvPr id="164" name="Google Shape;164;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65" name="Google Shape;165;p21"/>
          <p:cNvSpPr txBox="1"/>
          <p:nvPr/>
        </p:nvSpPr>
        <p:spPr>
          <a:xfrm>
            <a:off x="1164375" y="2804625"/>
            <a:ext cx="583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rgbClr val="4F0341"/>
                </a:solidFill>
                <a:latin typeface="Lato"/>
                <a:ea typeface="Lato"/>
                <a:cs typeface="Lato"/>
                <a:sym typeface="Lato"/>
              </a:rPr>
              <a:t>Popup Chariot</a:t>
            </a:r>
            <a:endParaRPr sz="1300">
              <a:solidFill>
                <a:srgbClr val="4F0341"/>
              </a:solidFill>
              <a:latin typeface="Lato"/>
              <a:ea typeface="Lato"/>
              <a:cs typeface="Lato"/>
              <a:sym typeface="Lato"/>
            </a:endParaRPr>
          </a:p>
        </p:txBody>
      </p:sp>
      <p:pic>
        <p:nvPicPr>
          <p:cNvPr id="166" name="Google Shape;166;p21"/>
          <p:cNvPicPr preferRelativeResize="0"/>
          <p:nvPr/>
        </p:nvPicPr>
        <p:blipFill rotWithShape="1">
          <a:blip r:embed="rId3">
            <a:alphaModFix/>
          </a:blip>
          <a:srcRect b="-8648" l="0" r="0" t="0"/>
          <a:stretch/>
        </p:blipFill>
        <p:spPr>
          <a:xfrm>
            <a:off x="3253000" y="1296675"/>
            <a:ext cx="5832000" cy="3694950"/>
          </a:xfrm>
          <a:prstGeom prst="rect">
            <a:avLst/>
          </a:prstGeom>
          <a:noFill/>
          <a:ln cap="flat" cmpd="sng" w="9525">
            <a:solidFill>
              <a:srgbClr val="4F034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